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5260" r:id="rId1"/>
  </p:sldMasterIdLst>
  <p:notesMasterIdLst>
    <p:notesMasterId r:id="rId65"/>
  </p:notesMasterIdLst>
  <p:handoutMasterIdLst>
    <p:handoutMasterId r:id="rId66"/>
  </p:handoutMasterIdLst>
  <p:sldIdLst>
    <p:sldId id="256" r:id="rId2"/>
    <p:sldId id="478" r:id="rId3"/>
    <p:sldId id="479" r:id="rId4"/>
    <p:sldId id="494" r:id="rId5"/>
    <p:sldId id="558" r:id="rId6"/>
    <p:sldId id="555" r:id="rId7"/>
    <p:sldId id="480" r:id="rId8"/>
    <p:sldId id="456" r:id="rId9"/>
    <p:sldId id="571" r:id="rId10"/>
    <p:sldId id="490" r:id="rId11"/>
    <p:sldId id="492" r:id="rId12"/>
    <p:sldId id="508" r:id="rId13"/>
    <p:sldId id="576" r:id="rId14"/>
    <p:sldId id="574" r:id="rId15"/>
    <p:sldId id="496" r:id="rId16"/>
    <p:sldId id="499" r:id="rId17"/>
    <p:sldId id="575" r:id="rId18"/>
    <p:sldId id="498" r:id="rId19"/>
    <p:sldId id="556" r:id="rId20"/>
    <p:sldId id="501" r:id="rId21"/>
    <p:sldId id="557" r:id="rId22"/>
    <p:sldId id="572" r:id="rId23"/>
    <p:sldId id="567" r:id="rId24"/>
    <p:sldId id="586" r:id="rId25"/>
    <p:sldId id="497" r:id="rId26"/>
    <p:sldId id="577" r:id="rId27"/>
    <p:sldId id="559" r:id="rId28"/>
    <p:sldId id="566" r:id="rId29"/>
    <p:sldId id="502" r:id="rId30"/>
    <p:sldId id="594" r:id="rId31"/>
    <p:sldId id="491" r:id="rId32"/>
    <p:sldId id="529" r:id="rId33"/>
    <p:sldId id="504" r:id="rId34"/>
    <p:sldId id="587" r:id="rId35"/>
    <p:sldId id="588" r:id="rId36"/>
    <p:sldId id="595" r:id="rId37"/>
    <p:sldId id="544" r:id="rId38"/>
    <p:sldId id="542" r:id="rId39"/>
    <p:sldId id="543" r:id="rId40"/>
    <p:sldId id="589" r:id="rId41"/>
    <p:sldId id="431" r:id="rId42"/>
    <p:sldId id="590" r:id="rId43"/>
    <p:sldId id="579" r:id="rId44"/>
    <p:sldId id="578" r:id="rId45"/>
    <p:sldId id="582" r:id="rId46"/>
    <p:sldId id="503" r:id="rId47"/>
    <p:sldId id="585" r:id="rId48"/>
    <p:sldId id="583" r:id="rId49"/>
    <p:sldId id="580" r:id="rId50"/>
    <p:sldId id="581" r:id="rId51"/>
    <p:sldId id="596" r:id="rId52"/>
    <p:sldId id="591" r:id="rId53"/>
    <p:sldId id="505" r:id="rId54"/>
    <p:sldId id="570" r:id="rId55"/>
    <p:sldId id="592" r:id="rId56"/>
    <p:sldId id="593" r:id="rId57"/>
    <p:sldId id="537" r:id="rId58"/>
    <p:sldId id="568" r:id="rId59"/>
    <p:sldId id="540" r:id="rId60"/>
    <p:sldId id="538" r:id="rId61"/>
    <p:sldId id="548" r:id="rId62"/>
    <p:sldId id="547" r:id="rId63"/>
    <p:sldId id="584" r:id="rId6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00"/>
    <a:srgbClr val="000099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089" autoAdjust="0"/>
    <p:restoredTop sz="75231" autoAdjust="0"/>
  </p:normalViewPr>
  <p:slideViewPr>
    <p:cSldViewPr>
      <p:cViewPr varScale="1">
        <p:scale>
          <a:sx n="68" d="100"/>
          <a:sy n="68" d="100"/>
        </p:scale>
        <p:origin x="16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70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116"/>
    </p:cViewPr>
  </p:sorterViewPr>
  <p:notesViewPr>
    <p:cSldViewPr>
      <p:cViewPr varScale="1">
        <p:scale>
          <a:sx n="77" d="100"/>
          <a:sy n="77" d="100"/>
        </p:scale>
        <p:origin x="-2046" y="-90"/>
      </p:cViewPr>
      <p:guideLst>
        <p:guide orient="horz" pos="2949"/>
        <p:guide pos="2229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 dirty="0">
              <a:cs typeface="Calibri" panose="020F0502020204030204" pitchFamily="34" charset="0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8" y="0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 dirty="0">
              <a:cs typeface="Calibri" panose="020F0502020204030204" pitchFamily="34" charset="0"/>
            </a:endParaRP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 dirty="0">
              <a:cs typeface="Calibri" panose="020F0502020204030204" pitchFamily="34" charset="0"/>
            </a:endParaRP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8" y="9119474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0CA2654-C0A4-43E8-8943-D85B9980502C}" type="slidenum">
              <a:rPr lang="en-US" altLang="en-US">
                <a:cs typeface="Calibri" panose="020F0502020204030204" pitchFamily="34" charset="0"/>
              </a:rPr>
              <a:pPr/>
              <a:t>‹#›</a:t>
            </a:fld>
            <a:endParaRPr lang="en-US" altLang="en-US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6999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8" y="0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1" y="4560571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8" y="9119474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BA3426A-030D-4F1F-BA9A-068CF27297D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276351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#16 – added open issue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#38 – open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TS</a:t>
            </a:r>
            <a:r>
              <a:rPr lang="en-US" altLang="en-US" baseline="0" dirty="0" smtClean="0"/>
              <a:t> issue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#51 – open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TS</a:t>
            </a:r>
            <a:r>
              <a:rPr lang="en-US" altLang="en-US" baseline="0" dirty="0" smtClean="0"/>
              <a:t> issue</a:t>
            </a:r>
            <a:endParaRPr lang="en-US" alt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#56 – open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TS</a:t>
            </a:r>
            <a:r>
              <a:rPr lang="en-US" altLang="en-US" baseline="0" dirty="0" smtClean="0"/>
              <a:t> issue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#60 – open TS issue</a:t>
            </a:r>
          </a:p>
          <a:p>
            <a:pPr eaLnBrk="1" hangingPunct="1"/>
            <a:r>
              <a:rPr lang="en-US" altLang="en-US" dirty="0" smtClean="0"/>
              <a:t>#62 – added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TS</a:t>
            </a:r>
            <a:r>
              <a:rPr lang="en-US" altLang="en-US" baseline="0" dirty="0" smtClean="0"/>
              <a:t> does not have W-4</a:t>
            </a:r>
            <a:endParaRPr lang="en-US" alt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0620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4143588" y="9119474"/>
            <a:ext cx="3169921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5" rIns="96651" bIns="4832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5F769A8-C634-4981-ADCE-FB6F87272478}" type="slidenum">
              <a:rPr lang="en-US" altLang="en-US">
                <a:cs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 dirty="0">
              <a:cs typeface="Calibri" panose="020F050202020403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1907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2152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0463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7465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7900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b="1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4253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Emphasize 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ITIN returns can be e-filed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Not be eligible for all benefits (e.g. EIC)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4922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b="1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6963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Emphasize 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Be sure to input everything that’s on the W-2 first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Government/civil service employees may not be in social security system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Some box 12 items are subject to social security and Medicare tax, even though not currently taxable</a:t>
            </a:r>
          </a:p>
          <a:p>
            <a:pPr marL="664476" lvl="1" indent="-181221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Such as 401(k) deferrals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b="1" u="sng" dirty="0" smtClean="0"/>
              <a:t>Caution for state differences</a:t>
            </a:r>
            <a:r>
              <a:rPr lang="en-US" b="1" dirty="0" smtClean="0"/>
              <a:t>: may need to make manual adjustment on state form</a:t>
            </a:r>
          </a:p>
          <a:p>
            <a:pPr marL="664476" lvl="1" indent="-181221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TaxSlayer may not carry a fed-state difference to the state form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136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21" indent="-181221">
              <a:buFontTx/>
              <a:buChar char="•"/>
            </a:pPr>
            <a:r>
              <a:rPr lang="en-US" altLang="en-US" b="1" dirty="0" smtClean="0"/>
              <a:t>Some box 12 items are subject to social security and Medicare tax, even though not currently taxable</a:t>
            </a:r>
          </a:p>
          <a:p>
            <a:pPr marL="664476" lvl="1" indent="-181221">
              <a:buFontTx/>
              <a:buChar char="•"/>
            </a:pPr>
            <a:r>
              <a:rPr lang="en-US" altLang="en-US" b="1" dirty="0" smtClean="0"/>
              <a:t>Such as 401(k) deferrals</a:t>
            </a:r>
          </a:p>
          <a:p>
            <a:pPr marL="181221" indent="-181221"/>
            <a:endParaRPr lang="en-US" alt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5200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21" indent="-181221">
              <a:buFontTx/>
              <a:buChar char="•"/>
            </a:pPr>
            <a:r>
              <a:rPr lang="en-US" altLang="en-US" b="1" dirty="0" smtClean="0"/>
              <a:t>Encourage counselors to ask probing questions</a:t>
            </a:r>
          </a:p>
          <a:p>
            <a:pPr marL="181221" indent="-181221">
              <a:buFontTx/>
              <a:buChar char="•"/>
            </a:pPr>
            <a:r>
              <a:rPr lang="en-US" altLang="en-US" b="1" dirty="0" smtClean="0"/>
              <a:t>It is not “prying,” it is essential to an accurate return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1418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4091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/>
              <a:t>Informational</a:t>
            </a:r>
          </a:p>
          <a:p>
            <a:pPr>
              <a:buFontTx/>
              <a:buChar char="•"/>
            </a:pPr>
            <a:r>
              <a:rPr lang="en-US" altLang="en-US" b="1" dirty="0" smtClean="0"/>
              <a:t>Code D will add Form 8880 to the return (may need</a:t>
            </a:r>
            <a:r>
              <a:rPr lang="en-US" altLang="en-US" b="1" baseline="0" dirty="0" smtClean="0"/>
              <a:t> to make additional entries to it)</a:t>
            </a:r>
            <a:endParaRPr lang="en-US" altLang="en-US" b="1" dirty="0" smtClean="0"/>
          </a:p>
          <a:p>
            <a:pPr>
              <a:buFontTx/>
              <a:buChar char="•"/>
            </a:pPr>
            <a:r>
              <a:rPr lang="en-US" altLang="en-US" b="1" dirty="0" smtClean="0"/>
              <a:t>Code DD is informational only and does not affect the income tax return</a:t>
            </a:r>
          </a:p>
          <a:p>
            <a:pPr>
              <a:buFontTx/>
              <a:buChar char="•"/>
            </a:pPr>
            <a:r>
              <a:rPr lang="en-US" altLang="en-US" b="1" dirty="0" smtClean="0"/>
              <a:t>All codes as shown on W-2 should be input into TaxSlayer (or “other” in box 14</a:t>
            </a:r>
            <a:r>
              <a:rPr lang="en-US" altLang="en-US" b="1" baseline="0" dirty="0" smtClean="0"/>
              <a:t> data, if needed)</a:t>
            </a:r>
            <a:endParaRPr lang="en-US" altLang="en-US" b="1" dirty="0" smtClean="0"/>
          </a:p>
          <a:p>
            <a:r>
              <a:rPr lang="en-US" altLang="en-US" b="1" dirty="0" smtClean="0"/>
              <a:t>Emphasize </a:t>
            </a:r>
          </a:p>
          <a:p>
            <a:pPr>
              <a:buFontTx/>
              <a:buChar char="•"/>
            </a:pPr>
            <a:r>
              <a:rPr lang="en-US" altLang="en-US" b="1" dirty="0" smtClean="0"/>
              <a:t>Box 12 out of scope codes</a:t>
            </a:r>
          </a:p>
          <a:p>
            <a:pPr marL="664476" lvl="1" indent="-181221">
              <a:buFontTx/>
              <a:buChar char="•"/>
            </a:pPr>
            <a:r>
              <a:rPr lang="en-US" altLang="en-US" b="1" dirty="0" smtClean="0"/>
              <a:t>Code R – Archer MSA</a:t>
            </a:r>
          </a:p>
          <a:p>
            <a:pPr marL="664476" lvl="1" indent="-181221" eaLnBrk="1" hangingPunct="1">
              <a:buFontTx/>
              <a:buChar char="•"/>
            </a:pPr>
            <a:r>
              <a:rPr lang="en-US" altLang="en-US" b="1" dirty="0" smtClean="0"/>
              <a:t>Code T – adoption benefits</a:t>
            </a:r>
          </a:p>
          <a:p>
            <a:pPr marL="664476" lvl="1" indent="-181221" eaLnBrk="1" hangingPunct="1">
              <a:buFontTx/>
              <a:buChar char="•"/>
            </a:pPr>
            <a:r>
              <a:rPr lang="en-US" altLang="en-US" b="1" dirty="0" smtClean="0"/>
              <a:t>Code Q – nontaxable combat pay, unless certified for Military</a:t>
            </a:r>
          </a:p>
          <a:p>
            <a:pPr marL="664476" lvl="1" indent="-181221" eaLnBrk="1" hangingPunct="1">
              <a:buFontTx/>
              <a:buChar char="•"/>
            </a:pPr>
            <a:r>
              <a:rPr lang="en-US" altLang="en-US" b="1" dirty="0" smtClean="0"/>
              <a:t>Code W – employer contribution to HSA, unless certified for HSA</a:t>
            </a:r>
          </a:p>
          <a:p>
            <a:pPr eaLnBrk="1" hangingPunct="1">
              <a:buFontTx/>
              <a:buChar char="•"/>
            </a:pPr>
            <a:r>
              <a:rPr lang="en-US" altLang="en-US" b="1" dirty="0" smtClean="0"/>
              <a:t>If box 14 has “401k”</a:t>
            </a:r>
          </a:p>
          <a:p>
            <a:pPr marL="664476" lvl="1" indent="-181221" eaLnBrk="1" hangingPunct="1">
              <a:buFontTx/>
              <a:buChar char="•"/>
            </a:pPr>
            <a:r>
              <a:rPr lang="en-US" altLang="en-US" b="1" dirty="0" smtClean="0"/>
              <a:t>Leave in box 14 and select from drop-down</a:t>
            </a:r>
            <a:r>
              <a:rPr lang="en-US" altLang="en-US" b="1" baseline="0" dirty="0" smtClean="0"/>
              <a:t> list </a:t>
            </a:r>
            <a:r>
              <a:rPr lang="en-US" altLang="en-US" b="1" dirty="0" smtClean="0"/>
              <a:t>that it qualifies or not for Form 8880 retirement savers credit (previous slide)</a:t>
            </a:r>
          </a:p>
          <a:p>
            <a:endParaRPr lang="en-US" alt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7921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b="1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05229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After clicking continue, TaxSlayer asks if want to go to sch C now (see Business Income lesson)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Or can continue with the return</a:t>
            </a:r>
          </a:p>
          <a:p>
            <a:pPr marL="181221" indent="-181221">
              <a:buFontTx/>
              <a:buChar char="•"/>
            </a:pPr>
            <a:endParaRPr lang="en-US" alt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60327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21" indent="-181221">
              <a:buFontTx/>
              <a:buChar char="•"/>
            </a:pPr>
            <a:endParaRPr lang="en-US" alt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2903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Emphasize 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Inquire of the taxpayer if withholding amount seems extraordinarily high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Compare to prior years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Could be valid, if </a:t>
            </a:r>
          </a:p>
          <a:p>
            <a:pPr marL="664476" lvl="1" indent="-181221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there is non-withholding income (interest or dividends) and </a:t>
            </a:r>
          </a:p>
          <a:p>
            <a:pPr marL="664476" lvl="1" indent="-181221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taxpayer does not want to make estimated payments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02926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58967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21" indent="-181221">
              <a:buFontTx/>
              <a:buChar char="•"/>
            </a:pPr>
            <a:r>
              <a:rPr lang="en-US" altLang="en-US" b="1" dirty="0" smtClean="0"/>
              <a:t>Do not use 4852 if taxpayer was not treated as an employee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44164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From Instructions to Form 4852: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Retain a copy of Form 4852 for your records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Check your Social Security Statement (received at least a full year after the date shown on line 4) against Form 4852 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If the earnings you reported on Form 4852 are not shown in the statement, you should contact the Social Security Administration (SSA) at the telephone number shown on the statement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Alternatively, after September 30 following the date shown on line 4, you may contact your local SSA office to verify wages reported by your employers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2085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/>
              <a:t>Emphasize </a:t>
            </a:r>
          </a:p>
          <a:p>
            <a:pPr>
              <a:buFontTx/>
              <a:buChar char="•"/>
            </a:pPr>
            <a:r>
              <a:rPr lang="en-US" altLang="en-US" b="1" dirty="0" smtClean="0"/>
              <a:t>Very rare situation</a:t>
            </a:r>
          </a:p>
          <a:p>
            <a:pPr>
              <a:buFontTx/>
              <a:buChar char="•"/>
            </a:pPr>
            <a:r>
              <a:rPr lang="en-US" altLang="en-US" b="1" dirty="0" smtClean="0"/>
              <a:t>Always check with LC/ QR for guidance if unsure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191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 smtClean="0"/>
              <a:t>Emphasize: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 smtClean="0"/>
              <a:t>Steps and questions to determine whether in scope, before touching the computer</a:t>
            </a:r>
          </a:p>
          <a:p>
            <a:pPr marL="18122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 smtClean="0"/>
              <a:t>Prior year’s return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 smtClean="0"/>
              <a:t>Review all income areas to understand the taxpayer’s tax situation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 smtClean="0"/>
              <a:t>Most taxpayers’ situation does not vary much year to year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 smtClean="0"/>
              <a:t>Was there household worker income reported last year?</a:t>
            </a:r>
          </a:p>
          <a:p>
            <a:pPr marL="18122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 smtClean="0"/>
              <a:t>W-2 forms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 smtClean="0"/>
              <a:t>Look for out-of-scope items (detailed later)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 smtClean="0"/>
              <a:t>Is it the right SSN or does TP have an ITIN?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 smtClean="0"/>
              <a:t>Does the form look legit?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 smtClean="0"/>
              <a:t>Is it the right year?</a:t>
            </a:r>
          </a:p>
          <a:p>
            <a:pPr marL="664476" lvl="1" indent="-181221" defTabSz="96651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 smtClean="0"/>
              <a:t>Household employees – discussed later</a:t>
            </a:r>
          </a:p>
          <a:p>
            <a:pPr marL="18122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 smtClean="0"/>
              <a:t>1098-T form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 smtClean="0"/>
              <a:t>Does scholarship amount exceed expenses?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 smtClean="0"/>
              <a:t>Is any of it for the prior year and education credit was claimed in prior year?</a:t>
            </a:r>
          </a:p>
          <a:p>
            <a:pPr marL="1147732" lvl="2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 smtClean="0"/>
              <a:t>May need to recapture some of the credit – out of scope</a:t>
            </a:r>
          </a:p>
          <a:p>
            <a:pPr marL="18122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 smtClean="0"/>
              <a:t>If unsure, reassure participants that LC or QR person can help!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46533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/>
              <a:t>Emphasize </a:t>
            </a:r>
          </a:p>
          <a:p>
            <a:pPr>
              <a:buFontTx/>
              <a:buChar char="•"/>
            </a:pPr>
            <a:r>
              <a:rPr lang="en-US" altLang="en-US" b="1" dirty="0" smtClean="0"/>
              <a:t>Very rare situation</a:t>
            </a:r>
          </a:p>
          <a:p>
            <a:pPr>
              <a:buFontTx/>
              <a:buChar char="•"/>
            </a:pPr>
            <a:r>
              <a:rPr lang="en-US" altLang="en-US" b="1" dirty="0" smtClean="0"/>
              <a:t>Always check with LC/ QR for guidance if unsure</a:t>
            </a:r>
          </a:p>
          <a:p>
            <a:endParaRPr lang="en-US" alt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89770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/>
              <a:t>Can also click the “add” button and type in form name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47655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175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/>
              <a:t>Workers that receive tips are supposed to report their tips to their employer</a:t>
            </a:r>
          </a:p>
          <a:p>
            <a:pPr marL="664476" lvl="1" indent="-181221"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/>
              <a:t>Exception for tips that are no more than $20 per month</a:t>
            </a:r>
          </a:p>
          <a:p>
            <a:pPr>
              <a:defRPr/>
            </a:pPr>
            <a:endParaRPr lang="en-US" altLang="en-US" b="1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96629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/>
              <a:t>IF taxpayer is employed in a position that normally receives tips, inquiry should be made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87236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b="1" dirty="0" smtClean="0"/>
              <a:t>Allocated tips are a fictitious amount</a:t>
            </a:r>
            <a:r>
              <a:rPr lang="en-US" altLang="en-US" b="1" baseline="0" dirty="0" smtClean="0"/>
              <a:t> – the law says at least 8% unless employee keeps a good log</a:t>
            </a:r>
            <a:endParaRPr lang="en-US" altLang="en-US" b="1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38886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b="1" dirty="0" smtClean="0"/>
              <a:t>Allocated tips are a fictitious amount</a:t>
            </a:r>
            <a:r>
              <a:rPr lang="en-US" altLang="en-US" b="1" baseline="0" dirty="0" smtClean="0"/>
              <a:t> – the law says at least 8% unless employee keeps a good log</a:t>
            </a:r>
            <a:endParaRPr lang="en-US" altLang="en-US" b="1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1740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/>
              <a:t>IRS prints free tip logs that Taxpayers can order from IRS.gov or by phone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60779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/>
              <a:t>TaxSlayer does not allow</a:t>
            </a:r>
            <a:r>
              <a:rPr lang="en-US" altLang="en-US" b="1" baseline="0" dirty="0" smtClean="0"/>
              <a:t> a negative adjustment at this time in form 4137.</a:t>
            </a:r>
            <a:endParaRPr lang="en-US" altLang="en-US" b="1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64127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0447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Emphasize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Every labeled box must be input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Taxpayers sometimes bring in prior year W-2s by mistake so be careful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24549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73360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21" lvl="1" indent="-181221">
              <a:buFontTx/>
              <a:buChar char="•"/>
            </a:pPr>
            <a:r>
              <a:rPr lang="en-US" altLang="en-US" b="1" dirty="0" smtClean="0"/>
              <a:t>Don’t see penal income very often – may</a:t>
            </a:r>
            <a:r>
              <a:rPr lang="en-US" altLang="en-US" b="1" baseline="0" dirty="0" smtClean="0"/>
              <a:t> surface during the interview</a:t>
            </a:r>
            <a:endParaRPr lang="en-US" altLang="en-US" b="1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65770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/>
              <a:t>Emphasize</a:t>
            </a:r>
          </a:p>
          <a:p>
            <a:pPr marL="181221" lvl="1" indent="-181221">
              <a:buFontTx/>
              <a:buChar char="•"/>
            </a:pPr>
            <a:r>
              <a:rPr lang="en-US" altLang="en-US" b="1" dirty="0" smtClean="0"/>
              <a:t>Don’t input scholarship income until the education benefits are done after all other info is input</a:t>
            </a:r>
          </a:p>
          <a:p>
            <a:pPr>
              <a:buFontTx/>
              <a:buChar char="•"/>
            </a:pPr>
            <a:r>
              <a:rPr lang="en-US" altLang="en-US" b="1" dirty="0" smtClean="0"/>
              <a:t>Taxable scholarships are covered in slide deck 28</a:t>
            </a:r>
          </a:p>
          <a:p>
            <a:pPr>
              <a:buFontTx/>
              <a:buChar char="•"/>
            </a:pPr>
            <a:r>
              <a:rPr lang="en-US" altLang="en-US" b="1" dirty="0" smtClean="0"/>
              <a:t>Also see Education Benefits slides and Education</a:t>
            </a:r>
            <a:r>
              <a:rPr lang="en-US" altLang="en-US" b="1" baseline="0" dirty="0" smtClean="0"/>
              <a:t> Cookbook on OSHC </a:t>
            </a:r>
            <a:r>
              <a:rPr lang="en-US" altLang="en-US" b="1" dirty="0" smtClean="0"/>
              <a:t>for tax-optimizing strategies</a:t>
            </a:r>
          </a:p>
          <a:p>
            <a:pPr marL="181221" lvl="1" indent="-181221">
              <a:buFontTx/>
              <a:buChar char="•"/>
            </a:pPr>
            <a:endParaRPr lang="en-US" altLang="en-US" b="1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90059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94937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21" lvl="1" indent="-181221">
              <a:buFontTx/>
              <a:buChar char="•"/>
            </a:pPr>
            <a:r>
              <a:rPr lang="en-US" altLang="en-US" b="1" dirty="0" smtClean="0"/>
              <a:t>The</a:t>
            </a:r>
            <a:r>
              <a:rPr lang="en-US" altLang="en-US" b="1" baseline="0" dirty="0" smtClean="0"/>
              <a:t> amount of taxable scholarships is done at after all other items have been entered.</a:t>
            </a:r>
            <a:endParaRPr lang="en-US" altLang="en-US" b="1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77970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21" lvl="1" indent="-181221">
              <a:buFontTx/>
              <a:buChar char="•"/>
            </a:pPr>
            <a:endParaRPr lang="en-US" altLang="en-US" b="1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183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/>
              <a:t>Informational:</a:t>
            </a:r>
          </a:p>
          <a:p>
            <a:r>
              <a:rPr lang="en-US" altLang="en-US" dirty="0" smtClean="0"/>
              <a:t>Payers who pay more than $2,000 in the year or cash</a:t>
            </a:r>
            <a:r>
              <a:rPr lang="en-US" altLang="en-US" baseline="0" dirty="0" smtClean="0"/>
              <a:t> wages of </a:t>
            </a:r>
            <a:r>
              <a:rPr lang="en-US" altLang="en-US" dirty="0" smtClean="0"/>
              <a:t>$1,000 in a quarter must file Schedule H and pay the employment taxes for their household employee</a:t>
            </a:r>
          </a:p>
          <a:p>
            <a:r>
              <a:rPr lang="en-US" altLang="en-US" b="1" dirty="0" smtClean="0"/>
              <a:t>Sch H is out of scope</a:t>
            </a:r>
          </a:p>
          <a:p>
            <a:r>
              <a:rPr lang="en-US" altLang="en-US" dirty="0" smtClean="0"/>
              <a:t>Payees must report all their income, even if below the employer reporting limit</a:t>
            </a:r>
          </a:p>
          <a:p>
            <a:r>
              <a:rPr lang="en-US" altLang="en-US" dirty="0" smtClean="0"/>
              <a:t>Informational note W-2</a:t>
            </a:r>
            <a:r>
              <a:rPr lang="en-US" altLang="en-US" baseline="0" dirty="0" smtClean="0"/>
              <a:t>:</a:t>
            </a:r>
          </a:p>
          <a:p>
            <a:pPr lvl="1"/>
            <a:r>
              <a:rPr lang="en-US" altLang="en-US" dirty="0" smtClean="0"/>
              <a:t>No withholding or FICA taxes apply to employee who is related</a:t>
            </a:r>
            <a:r>
              <a:rPr lang="en-US" altLang="en-US" baseline="0" dirty="0" smtClean="0"/>
              <a:t> to the employer as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dirty="0" smtClean="0"/>
              <a:t>Spouse, child under age 21, (some) parents, or anyone under age 18</a:t>
            </a:r>
          </a:p>
          <a:p>
            <a:pPr lvl="1"/>
            <a:r>
              <a:rPr lang="en-US" altLang="en-US" dirty="0" smtClean="0"/>
              <a:t>Cannot be the employee’s principal occupation (not a test for students)</a:t>
            </a:r>
          </a:p>
          <a:p>
            <a:pPr lvl="1"/>
            <a:r>
              <a:rPr lang="en-US" altLang="en-US" dirty="0" smtClean="0"/>
              <a:t>See Pub 926</a:t>
            </a:r>
          </a:p>
          <a:p>
            <a:endParaRPr lang="en-US" altLang="en-US" dirty="0" smtClean="0"/>
          </a:p>
          <a:p>
            <a:endParaRPr lang="en-US" altLang="en-US" b="1" dirty="0" smtClean="0"/>
          </a:p>
          <a:p>
            <a:r>
              <a:rPr lang="en-US" altLang="en-US" b="1" dirty="0" smtClean="0"/>
              <a:t>Some household workers are self-employed, use Schedule C instead</a:t>
            </a:r>
          </a:p>
          <a:p>
            <a:r>
              <a:rPr lang="en-US" altLang="en-US" b="1" dirty="0" smtClean="0"/>
              <a:t>Household workers can include</a:t>
            </a:r>
          </a:p>
          <a:p>
            <a:pPr>
              <a:buFontTx/>
              <a:buChar char="•"/>
            </a:pPr>
            <a:r>
              <a:rPr lang="en-US" altLang="en-US" b="1" dirty="0" smtClean="0"/>
              <a:t>Housekeepers</a:t>
            </a:r>
          </a:p>
          <a:p>
            <a:pPr>
              <a:buFontTx/>
              <a:buChar char="•"/>
            </a:pPr>
            <a:r>
              <a:rPr lang="en-US" altLang="en-US" b="1" dirty="0" smtClean="0"/>
              <a:t>Nannies</a:t>
            </a:r>
          </a:p>
          <a:p>
            <a:pPr>
              <a:buFontTx/>
              <a:buChar char="•"/>
            </a:pPr>
            <a:r>
              <a:rPr lang="en-US" altLang="en-US" b="1" dirty="0" smtClean="0"/>
              <a:t>Babysitters</a:t>
            </a:r>
          </a:p>
          <a:p>
            <a:pPr>
              <a:buFontTx/>
              <a:buChar char="•"/>
            </a:pPr>
            <a:r>
              <a:rPr lang="en-US" altLang="en-US" b="1" dirty="0" smtClean="0"/>
              <a:t>Among others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07908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36798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4221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405" indent="-176405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4087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21" indent="-181221">
              <a:buFontTx/>
              <a:buChar char="•"/>
            </a:pPr>
            <a:r>
              <a:rPr lang="en-US" altLang="en-US" b="1" dirty="0" smtClean="0"/>
              <a:t>Haven’t received a W-2?</a:t>
            </a:r>
          </a:p>
          <a:p>
            <a:pPr marL="664476" lvl="1" indent="-181221">
              <a:buFontTx/>
              <a:buChar char="•"/>
            </a:pPr>
            <a:r>
              <a:rPr lang="en-US" altLang="en-US" b="1" dirty="0" smtClean="0"/>
              <a:t>First contact employer to find out if or when it was mailed or can they pick it up</a:t>
            </a:r>
          </a:p>
          <a:p>
            <a:pPr marL="664476" lvl="1" indent="-181221">
              <a:buFontTx/>
              <a:buChar char="•"/>
            </a:pPr>
            <a:r>
              <a:rPr lang="en-US" altLang="en-US" b="1" dirty="0" smtClean="0"/>
              <a:t>If still haven’t received a reissued W-2 in a reasonable amount of time – taxpayer should contact the IRS for assistance</a:t>
            </a:r>
          </a:p>
          <a:p>
            <a:pPr marL="664476" lvl="1" indent="-181221">
              <a:buFontTx/>
              <a:buChar char="•"/>
            </a:pPr>
            <a:r>
              <a:rPr lang="en-US" altLang="en-US" b="1" dirty="0" smtClean="0"/>
              <a:t>If they still haven’t received a W-2 – need to file the return with Form 4852 </a:t>
            </a:r>
          </a:p>
          <a:p>
            <a:pPr marL="181221" indent="-181221">
              <a:buFontTx/>
              <a:buChar char="•"/>
            </a:pPr>
            <a:r>
              <a:rPr lang="en-US" altLang="en-US" b="1" dirty="0" smtClean="0"/>
              <a:t>Keep a copy of Form 4852 for their records. </a:t>
            </a:r>
          </a:p>
          <a:p>
            <a:pPr marL="181221" indent="-181221">
              <a:buFontTx/>
              <a:buChar char="•"/>
            </a:pPr>
            <a:r>
              <a:rPr lang="en-US" altLang="en-US" b="1" dirty="0" smtClean="0"/>
              <a:t>If employer has ceased operations – taxpayer should also file a copy with Social Security Administration</a:t>
            </a:r>
          </a:p>
          <a:p>
            <a:pPr marL="181221" indent="-181221">
              <a:buFontTx/>
              <a:buChar char="•"/>
            </a:pPr>
            <a:r>
              <a:rPr lang="en-US" altLang="en-US" b="1" dirty="0" smtClean="0"/>
              <a:t>If the taxpayer has an ITIN – do not enter the SS# on the 4852 – the return is filed with the ITIN only</a:t>
            </a:r>
          </a:p>
          <a:p>
            <a:pPr marL="181221" indent="-181221">
              <a:buFontTx/>
              <a:buChar char="•"/>
            </a:pPr>
            <a:r>
              <a:rPr lang="en-US" altLang="en-US" b="1" dirty="0" smtClean="0"/>
              <a:t>Household employees – discussed later</a:t>
            </a:r>
          </a:p>
          <a:p>
            <a:pPr marL="181221" indent="-181221"/>
            <a:endParaRPr lang="en-US" altLang="en-US" b="1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92683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405" indent="-176405">
              <a:buFont typeface="Arial" panose="020B0604020202020204" pitchFamily="34" charset="0"/>
              <a:buChar char="•"/>
            </a:pPr>
            <a:r>
              <a:rPr lang="en-US" dirty="0" smtClean="0"/>
              <a:t>May</a:t>
            </a:r>
            <a:r>
              <a:rPr lang="en-US" baseline="0" dirty="0" smtClean="0"/>
              <a:t> not see prisoner income very often</a:t>
            </a:r>
          </a:p>
          <a:p>
            <a:pPr marL="176405" indent="-176405">
              <a:buFont typeface="Arial" panose="020B0604020202020204" pitchFamily="34" charset="0"/>
              <a:buChar char="•"/>
            </a:pPr>
            <a:r>
              <a:rPr lang="en-US" baseline="0" dirty="0" smtClean="0"/>
              <a:t>Pending production changes, may need to use this feature for Medicaid waivers reported on W-2 (see later slides and Other Income lesson)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68093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b="1" dirty="0" smtClean="0"/>
              <a:t>Emphasize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/>
              <a:t>The interview should have already identified that the 1099-R has code 3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/>
              <a:t>Can look at the prior year’s return for confirmation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/>
              <a:t>Must still ask the question 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/>
              <a:t>Once Taxpayer reaches the minimum retirement age, distribution will remain as retirement income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/>
              <a:t>Some employers report using W-2 instead of 1099-R and that is ok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33419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405" indent="-176405">
              <a:buFont typeface="Arial" panose="020B0604020202020204" pitchFamily="34" charset="0"/>
              <a:buChar char="•"/>
            </a:pPr>
            <a:r>
              <a:rPr lang="en-US" dirty="0" smtClean="0"/>
              <a:t>To be excludible, care provider and care recipient must live together in</a:t>
            </a:r>
            <a:r>
              <a:rPr lang="en-US" baseline="0" dirty="0" smtClean="0"/>
              <a:t> the same home</a:t>
            </a:r>
          </a:p>
          <a:p>
            <a:pPr marL="176405" indent="-176405">
              <a:buFont typeface="Arial" panose="020B0604020202020204" pitchFamily="34" charset="0"/>
              <a:buChar char="•"/>
            </a:pPr>
            <a:r>
              <a:rPr lang="en-US" baseline="0" dirty="0" smtClean="0"/>
              <a:t>TaxSlayer has said production version will have a Medicaid waiver box on the W-2 input to remove it from wages and earned income – to be confirmed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948403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until TaxSlayer</a:t>
            </a:r>
            <a:r>
              <a:rPr lang="en-US" baseline="0" dirty="0" smtClean="0"/>
              <a:t> </a:t>
            </a:r>
            <a:r>
              <a:rPr lang="en-US" dirty="0" smtClean="0"/>
              <a:t>production</a:t>
            </a:r>
            <a:r>
              <a:rPr lang="en-US" baseline="0" dirty="0" smtClean="0"/>
              <a:t> changes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63532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temporary workaround – TaxSlayer</a:t>
            </a:r>
            <a:r>
              <a:rPr lang="en-US" baseline="0" dirty="0" smtClean="0"/>
              <a:t> production should have a better answer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88931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48425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014693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/>
              <a:t>This part of QR is done at the end, after all items have been input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51104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67625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b="1" dirty="0" smtClean="0"/>
              <a:t>Emphasize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/>
              <a:t>Saving for retirement is mentioned here to get thought going as the return is being prepared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/>
              <a:t>It is the taxpayer’s responsibility to manage their tax affairs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/>
              <a:t>We can remind them of opportunities to reduce their taxes if they are eligible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1042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21" indent="-181221"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If possible, show participants how to look up the instructions in Pub 4012, TaxSlayer, or IRS.gov form W-2 to see all the box 12 codes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860619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/>
              <a:t>Emphasize</a:t>
            </a:r>
          </a:p>
          <a:p>
            <a:pPr>
              <a:buFontTx/>
              <a:buChar char="•"/>
            </a:pPr>
            <a:r>
              <a:rPr lang="en-US" altLang="en-US" b="1" dirty="0" smtClean="0"/>
              <a:t>The real exit interview is done at the end of the return preparation process</a:t>
            </a:r>
          </a:p>
          <a:p>
            <a:pPr>
              <a:buFontTx/>
              <a:buChar char="•"/>
            </a:pPr>
            <a:r>
              <a:rPr lang="en-US" altLang="en-US" b="1" dirty="0" smtClean="0"/>
              <a:t>These exit interview comments are to highlight topics specific to Wages</a:t>
            </a:r>
          </a:p>
          <a:p>
            <a:pPr>
              <a:buFontTx/>
              <a:buChar char="•"/>
            </a:pPr>
            <a:endParaRPr lang="en-US" altLang="en-US" b="1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919657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990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21" indent="-181221"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Ministers or certain church works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This may be noted in box 14</a:t>
            </a:r>
          </a:p>
          <a:p>
            <a:pPr marL="181221" indent="-181221"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The additional Medicare tax (Form 8959) is out of scope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Married filing jointly..........$250,000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Married filing separately........$125,000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 smtClean="0"/>
              <a:t>Single, Head of household, or Qualifying widow(er) $200,000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9768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4143588" y="9119474"/>
            <a:ext cx="3169921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5" rIns="96651" bIns="4832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5572D8B-92CD-4799-B6D3-B4D82E58AD89}" type="slidenum">
              <a:rPr lang="en-US" altLang="en-US">
                <a:cs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 dirty="0">
              <a:cs typeface="Calibri" panose="020F050202020403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Quick</a:t>
            </a:r>
            <a:r>
              <a:rPr lang="en-US" altLang="en-US" baseline="0" dirty="0" smtClean="0"/>
              <a:t> File / Taxpayer Profile take you to the input form directly.</a:t>
            </a:r>
            <a:endParaRPr lang="en-US" alt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8615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7251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720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22363"/>
            <a:ext cx="7162800" cy="238760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10000"/>
            <a:ext cx="7162800" cy="14478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44" y="5958117"/>
            <a:ext cx="4612756" cy="40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3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38B2903-D4CF-4108-A634-ACC0F988943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50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84" y="2133600"/>
            <a:ext cx="3657600" cy="38696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600"/>
            <a:ext cx="3657600" cy="38696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C9A66D-0740-46AE-AF28-7DC40DFC1B9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625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79" y="2147888"/>
            <a:ext cx="3657600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579" y="2971799"/>
            <a:ext cx="3657600" cy="300758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47888"/>
            <a:ext cx="3657600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971800"/>
            <a:ext cx="3657600" cy="300758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34D11F-F899-49F1-9385-4D0AA9205FA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86C547-BFDC-4179-BC90-303A369E8C0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54505" y="4114800"/>
            <a:ext cx="7543800" cy="187935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54505" y="2141538"/>
            <a:ext cx="7543800" cy="187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ve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86C547-BFDC-4179-BC90-303A369E8C0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50495" y="4124158"/>
            <a:ext cx="7543800" cy="187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950495" y="2141661"/>
            <a:ext cx="7543800" cy="187935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2525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ED9BF9-153A-43B9-A948-651204329A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233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B2F428-6065-411A-86A6-B47DB9F6EC5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297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rgbClr val="67202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133600"/>
            <a:ext cx="7869654" cy="3886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494351" y="6213227"/>
            <a:ext cx="345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28650" y="6213227"/>
            <a:ext cx="635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C286C547-BFDC-4179-BC90-303A369E8C0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15" y="6274283"/>
            <a:ext cx="2732435" cy="2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7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1" r:id="rId1"/>
    <p:sldLayoutId id="2147485262" r:id="rId2"/>
    <p:sldLayoutId id="2147485263" r:id="rId3"/>
    <p:sldLayoutId id="2147485264" r:id="rId4"/>
    <p:sldLayoutId id="2147485265" r:id="rId5"/>
    <p:sldLayoutId id="2147485266" r:id="rId6"/>
    <p:sldLayoutId id="2147485267" r:id="rId7"/>
    <p:sldLayoutId id="2147485268" r:id="rId8"/>
  </p:sldLayoutIdLst>
  <p:hf hdr="0" dt="0"/>
  <p:txStyles>
    <p:titleStyle>
      <a:lvl1pPr marL="55563" indent="0"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+mn-lt"/>
          <a:ea typeface="Verdana" panose="020B0604030504040204" pitchFamily="34" charset="0"/>
          <a:cs typeface="Calibri" panose="020F0502020204030204" pitchFamily="34" charset="0"/>
        </a:defRPr>
      </a:lvl1pPr>
    </p:titleStyle>
    <p:bodyStyle>
      <a:lvl1pPr marL="344488" indent="-344488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>
            <a:lumMod val="50000"/>
          </a:schemeClr>
        </a:buClr>
        <a:buSzPct val="90000"/>
        <a:buFont typeface="Calibri" panose="020F0502020204030204" pitchFamily="34" charset="0"/>
        <a:buChar char="●"/>
        <a:defRPr sz="40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858838" indent="-288925" algn="l" defTabSz="914400" rtl="0" eaLnBrk="1" latinLnBrk="0" hangingPunct="1">
        <a:lnSpc>
          <a:spcPct val="100000"/>
        </a:lnSpc>
        <a:spcBef>
          <a:spcPts val="500"/>
        </a:spcBef>
        <a:buClr>
          <a:schemeClr val="accent2">
            <a:lumMod val="50000"/>
          </a:schemeClr>
        </a:buClr>
        <a:buFont typeface="Calibri" panose="020F0502020204030204" pitchFamily="34" charset="0"/>
        <a:buChar char="−"/>
        <a:defRPr sz="36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316038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>
            <a:lumMod val="50000"/>
          </a:schemeClr>
        </a:buClr>
        <a:buSzPct val="120000"/>
        <a:buFont typeface="Calibri" panose="020F0502020204030204" pitchFamily="34" charset="0"/>
        <a:buChar char="▪"/>
        <a:defRPr sz="32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>
            <a:lumMod val="50000"/>
          </a:schemeClr>
        </a:buClr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>
            <a:lumMod val="50000"/>
          </a:schemeClr>
        </a:buClr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44">
          <p15:clr>
            <a:srgbClr val="F26B43"/>
          </p15:clr>
        </p15:guide>
        <p15:guide id="2" pos="384">
          <p15:clr>
            <a:srgbClr val="F26B43"/>
          </p15:clr>
        </p15:guide>
        <p15:guide id="3" orient="horz" pos="10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31.png"/><Relationship Id="rId4" Type="http://schemas.microsoft.com/office/2007/relationships/hdphoto" Target="../media/hdphoto15.wdp"/><Relationship Id="rId9" Type="http://schemas.openxmlformats.org/officeDocument/2006/relationships/image" Target="../media/image19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8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9.wdp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1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Wages</a:t>
            </a:r>
          </a:p>
        </p:txBody>
      </p:sp>
      <p:sp>
        <p:nvSpPr>
          <p:cNvPr id="10243" name="Subtitle 1"/>
          <p:cNvSpPr>
            <a:spLocks noGrp="1"/>
          </p:cNvSpPr>
          <p:nvPr>
            <p:ph type="subTitle" idx="1"/>
          </p:nvPr>
        </p:nvSpPr>
        <p:spPr>
          <a:xfrm>
            <a:off x="990600" y="3509963"/>
            <a:ext cx="7162800" cy="1447800"/>
          </a:xfrm>
        </p:spPr>
        <p:txBody>
          <a:bodyPr>
            <a:noAutofit/>
          </a:bodyPr>
          <a:lstStyle/>
          <a:p>
            <a:pPr>
              <a:tabLst>
                <a:tab pos="2168525" algn="l"/>
              </a:tabLst>
            </a:pPr>
            <a:r>
              <a:rPr lang="en-US" altLang="en-US" sz="3200" dirty="0" smtClean="0"/>
              <a:t>Form 1040 – Line </a:t>
            </a:r>
            <a:r>
              <a:rPr lang="en-US" altLang="en-US" sz="3200" dirty="0" smtClean="0"/>
              <a:t>7   </a:t>
            </a:r>
            <a:endParaRPr lang="en-US" altLang="en-US" sz="3200" dirty="0" smtClean="0"/>
          </a:p>
          <a:p>
            <a:pPr>
              <a:tabLst>
                <a:tab pos="2168525" algn="l"/>
              </a:tabLst>
            </a:pPr>
            <a:r>
              <a:rPr lang="en-US" altLang="en-US" sz="3200" dirty="0" smtClean="0"/>
              <a:t>Pub 4012 –	Tab D</a:t>
            </a:r>
          </a:p>
          <a:p>
            <a:pPr>
              <a:tabLst>
                <a:tab pos="2168525" algn="l"/>
              </a:tabLst>
            </a:pPr>
            <a:r>
              <a:rPr lang="en-US" altLang="en-US" sz="3200" dirty="0" smtClean="0"/>
              <a:t>Pub 4491 –	Lesson 9</a:t>
            </a:r>
          </a:p>
          <a:p>
            <a:endParaRPr lang="en-US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to W2 Input </a:t>
            </a:r>
            <a:r>
              <a:rPr lang="en-US" dirty="0" smtClean="0"/>
              <a:t>Screen</a:t>
            </a:r>
            <a:br>
              <a:rPr lang="en-US" dirty="0" smtClean="0"/>
            </a:br>
            <a:r>
              <a:rPr lang="en-US" dirty="0" smtClean="0"/>
              <a:t>in Main Menu Form Search Box</a:t>
            </a:r>
            <a:endParaRPr lang="en-US" alt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Type W2 in search </a:t>
            </a:r>
          </a:p>
          <a:p>
            <a:r>
              <a:rPr lang="en-US" altLang="en-US" dirty="0" smtClean="0"/>
              <a:t>Click W2</a:t>
            </a:r>
          </a:p>
          <a:p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755505"/>
            <a:ext cx="3560866" cy="157400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267200" y="4343400"/>
            <a:ext cx="20574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to W2 Input Screen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Line 7 Link Method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dirty="0" smtClean="0"/>
              <a:t>From Summary/Print screen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 smtClean="0"/>
              <a:t>Select line 7 amount box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081462"/>
            <a:ext cx="7905750" cy="78105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86C547-BFDC-4179-BC90-303A369E8C0B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W-2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(Almost) all information that is on W-2 form should be entered on TaxSlayer input form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W-2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2"/>
          </p:nvPr>
        </p:nvSpPr>
        <p:spPr>
          <a:xfrm>
            <a:off x="628650" y="2133600"/>
            <a:ext cx="5391150" cy="3886200"/>
          </a:xfrm>
        </p:spPr>
        <p:txBody>
          <a:bodyPr/>
          <a:lstStyle/>
          <a:p>
            <a:r>
              <a:rPr lang="en-US" altLang="en-US" dirty="0" smtClean="0"/>
              <a:t>Control number not needed</a:t>
            </a:r>
          </a:p>
          <a:p>
            <a:r>
              <a:rPr lang="en-US" altLang="en-US" dirty="0" smtClean="0"/>
              <a:t>Enter IRS verification number, if any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867400" y="2514600"/>
            <a:ext cx="2400300" cy="1895475"/>
            <a:chOff x="4038600" y="3657600"/>
            <a:chExt cx="2400300" cy="18954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38600" y="3657600"/>
              <a:ext cx="2400300" cy="18954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Rounded Rectangle 3"/>
            <p:cNvSpPr/>
            <p:nvPr/>
          </p:nvSpPr>
          <p:spPr>
            <a:xfrm>
              <a:off x="4038600" y="4800600"/>
              <a:ext cx="2400300" cy="75247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60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W-2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2"/>
          </p:nvPr>
        </p:nvSpPr>
        <p:spPr>
          <a:xfrm>
            <a:off x="628650" y="2133600"/>
            <a:ext cx="4476750" cy="3886200"/>
          </a:xfrm>
        </p:spPr>
        <p:txBody>
          <a:bodyPr/>
          <a:lstStyle/>
          <a:p>
            <a:r>
              <a:rPr lang="en-US" altLang="en-US" dirty="0" smtClean="0"/>
              <a:t>Standard W-2 is default</a:t>
            </a:r>
          </a:p>
          <a:p>
            <a:r>
              <a:rPr lang="en-US" altLang="en-US" dirty="0" smtClean="0"/>
              <a:t>Click if corrected</a:t>
            </a:r>
          </a:p>
          <a:p>
            <a:r>
              <a:rPr lang="en-US" altLang="en-US" dirty="0" smtClean="0"/>
              <a:t>Substitute generates F 4852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879" y="2895600"/>
            <a:ext cx="2970921" cy="1771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39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W-2</a:t>
            </a:r>
            <a:endParaRPr lang="en-US" dirty="0"/>
          </a:p>
        </p:txBody>
      </p:sp>
      <p:sp>
        <p:nvSpPr>
          <p:cNvPr id="30723" name="Content Placeholder 7"/>
          <p:cNvSpPr>
            <a:spLocks noGrp="1"/>
          </p:cNvSpPr>
          <p:nvPr>
            <p:ph sz="quarter" idx="12"/>
          </p:nvPr>
        </p:nvSpPr>
        <p:spPr>
          <a:xfrm>
            <a:off x="628650" y="2133600"/>
            <a:ext cx="5772150" cy="762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If MFJ, check whose W-2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3200" y="2143125"/>
            <a:ext cx="1666875" cy="1209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ontent Placeholder 7"/>
          <p:cNvSpPr txBox="1">
            <a:spLocks/>
          </p:cNvSpPr>
          <p:nvPr/>
        </p:nvSpPr>
        <p:spPr>
          <a:xfrm>
            <a:off x="628650" y="2209800"/>
            <a:ext cx="759142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4488" indent="-344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58838" indent="-2889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−"/>
              <a:defRPr sz="36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160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SzPct val="120000"/>
              <a:buFont typeface="Calibri" panose="020F0502020204030204" pitchFamily="34" charset="0"/>
              <a:buChar char="▪"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altLang="en-US" dirty="0" smtClean="0"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</a:pPr>
            <a:endParaRPr lang="en-US" altLang="en-US" dirty="0"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altLang="en-US" dirty="0" smtClean="0">
                <a:cs typeface="Calibri" panose="020F0502020204030204" pitchFamily="34" charset="0"/>
              </a:rPr>
              <a:t>If employee address is different on W-2, enter address as on W-2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ITIN* Returns</a:t>
            </a:r>
            <a:endParaRPr lang="en-US" dirty="0"/>
          </a:p>
        </p:txBody>
      </p:sp>
      <p:sp>
        <p:nvSpPr>
          <p:cNvPr id="28675" name="Content Placeholder 7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ITIN return? (TaxSlayer knows)</a:t>
            </a:r>
          </a:p>
          <a:p>
            <a:r>
              <a:rPr lang="en-US" altLang="en-US" dirty="0" smtClean="0"/>
              <a:t>W-2 may have erroneous SS number</a:t>
            </a:r>
          </a:p>
          <a:p>
            <a:r>
              <a:rPr lang="en-US" altLang="en-US" dirty="0" smtClean="0"/>
              <a:t>Enter SSN on W-2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* IRS assigned ID number, not a social security number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8678" name="TextBox 3"/>
          <p:cNvSpPr txBox="1">
            <a:spLocks noChangeArrowheads="1"/>
          </p:cNvSpPr>
          <p:nvPr/>
        </p:nvSpPr>
        <p:spPr bwMode="auto">
          <a:xfrm>
            <a:off x="4953000" y="381000"/>
            <a:ext cx="2743200" cy="554038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dirty="0">
                <a:solidFill>
                  <a:srgbClr val="00B0F0"/>
                </a:solidFill>
                <a:cs typeface="Calibri" panose="020F0502020204030204" pitchFamily="34" charset="0"/>
              </a:rPr>
              <a:t>The Input Form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7698220" y="367145"/>
            <a:ext cx="822325" cy="822325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0585" y="3200400"/>
            <a:ext cx="3228975" cy="1476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2" name="Oval Callout 1"/>
          <p:cNvSpPr/>
          <p:nvPr/>
        </p:nvSpPr>
        <p:spPr>
          <a:xfrm>
            <a:off x="5997722" y="1632382"/>
            <a:ext cx="2667000" cy="1752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Spouse with ITIN and W-2 with wrong SSN not in </a:t>
            </a:r>
            <a:r>
              <a:rPr lang="en-US" dirty="0" err="1" smtClean="0"/>
              <a:t>TS</a:t>
            </a:r>
            <a:r>
              <a:rPr lang="en-US" dirty="0" smtClean="0"/>
              <a:t>. Issue #516.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W-2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If employer ID is in database, employer data will auto-fill</a:t>
            </a:r>
          </a:p>
          <a:p>
            <a:r>
              <a:rPr lang="en-US" altLang="en-US" dirty="0" smtClean="0"/>
              <a:t>If employer name or address is different on W-2, enter as on W-2</a:t>
            </a:r>
          </a:p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520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W-2</a:t>
            </a:r>
            <a:endParaRPr lang="en-US" dirty="0"/>
          </a:p>
        </p:txBody>
      </p:sp>
      <p:sp>
        <p:nvSpPr>
          <p:cNvPr id="25603" name="Content Placeholder 7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Input entire form W-2 </a:t>
            </a:r>
          </a:p>
          <a:p>
            <a:r>
              <a:rPr lang="en-US" altLang="en-US" dirty="0" smtClean="0"/>
              <a:t>Compare social security and Medicare wage and tax amounts</a:t>
            </a:r>
          </a:p>
          <a:p>
            <a:pPr lvl="1"/>
            <a:r>
              <a:rPr lang="en-US" altLang="en-US" dirty="0" smtClean="0"/>
              <a:t>Input actual amounts from W-2</a:t>
            </a:r>
          </a:p>
          <a:p>
            <a:r>
              <a:rPr lang="en-US" altLang="en-US" dirty="0" smtClean="0"/>
              <a:t>Same for state information</a:t>
            </a:r>
          </a:p>
          <a:p>
            <a:pPr lvl="1"/>
            <a:r>
              <a:rPr lang="en-US" altLang="en-US" dirty="0" smtClean="0"/>
              <a:t>Manual adjustment likely needed on state return if state wages differ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W-2 Box </a:t>
            </a:r>
            <a:r>
              <a:rPr lang="en-US" dirty="0" smtClean="0"/>
              <a:t>12 or </a:t>
            </a:r>
            <a:r>
              <a:rPr lang="en-US" dirty="0" smtClean="0"/>
              <a:t>14 Codes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Tab to input field and type code letter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 smtClean="0"/>
              <a:t>Or</a:t>
            </a:r>
          </a:p>
          <a:p>
            <a:r>
              <a:rPr lang="en-US" altLang="en-US" dirty="0" smtClean="0"/>
              <a:t>Use drop-down list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4992"/>
          <a:stretch/>
        </p:blipFill>
        <p:spPr>
          <a:xfrm>
            <a:off x="5410200" y="4343400"/>
            <a:ext cx="2870688" cy="1219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5410200" y="4624021"/>
            <a:ext cx="1295400" cy="6579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Wages – The Interview </a:t>
            </a:r>
            <a:endParaRPr lang="en-US" dirty="0"/>
          </a:p>
        </p:txBody>
      </p:sp>
      <p:pic>
        <p:nvPicPr>
          <p:cNvPr id="11269" name="Picture 6" descr="C:\Users\McHugh\AppData\Local\Microsoft\Windows\Temporary Internet Files\Content.IE5\FD9GFCA2\MC9003325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999" y="367145"/>
            <a:ext cx="151770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931988"/>
            <a:ext cx="9009062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W-2 Box 14</a:t>
            </a:r>
            <a:endParaRPr lang="en-US" dirty="0"/>
          </a:p>
        </p:txBody>
      </p:sp>
      <p:sp>
        <p:nvSpPr>
          <p:cNvPr id="30724" name="Content Placeholder 4"/>
          <p:cNvSpPr>
            <a:spLocks noGrp="1"/>
          </p:cNvSpPr>
          <p:nvPr>
            <p:ph sz="quarter" idx="12"/>
          </p:nvPr>
        </p:nvSpPr>
        <p:spPr>
          <a:xfrm>
            <a:off x="628651" y="2133600"/>
            <a:ext cx="4095750" cy="3886200"/>
          </a:xfrm>
        </p:spPr>
        <p:txBody>
          <a:bodyPr/>
          <a:lstStyle/>
          <a:p>
            <a:r>
              <a:rPr lang="en-US" altLang="en-US" dirty="0" smtClean="0"/>
              <a:t>Some employers put retirement plan in box 14</a:t>
            </a:r>
          </a:p>
          <a:p>
            <a:r>
              <a:rPr lang="en-US" altLang="en-US" dirty="0" smtClean="0"/>
              <a:t>Use proper choice in drop-down list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5251" t="49284" r="22249" b="9036"/>
          <a:stretch/>
        </p:blipFill>
        <p:spPr>
          <a:xfrm>
            <a:off x="4724400" y="1828800"/>
            <a:ext cx="3810000" cy="42877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4724400" y="1787401"/>
            <a:ext cx="685800" cy="4985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W-2 Box 12 codes</a:t>
            </a:r>
            <a:endParaRPr lang="en-US" dirty="0"/>
          </a:p>
        </p:txBody>
      </p:sp>
      <p:sp>
        <p:nvSpPr>
          <p:cNvPr id="27651" name="Content Placeholder 7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Often seen codes (26 possible codes):</a:t>
            </a:r>
          </a:p>
          <a:p>
            <a:pPr lvl="1"/>
            <a:r>
              <a:rPr lang="en-US" altLang="en-US" dirty="0" smtClean="0">
                <a:solidFill>
                  <a:srgbClr val="0000FF"/>
                </a:solidFill>
              </a:rPr>
              <a:t>D</a:t>
            </a:r>
            <a:r>
              <a:rPr lang="en-US" altLang="en-US" dirty="0" smtClean="0"/>
              <a:t> – Elective deferrals to a section 401(k) (Codes E through H are elective deferrals to other qualified plans)</a:t>
            </a:r>
          </a:p>
          <a:p>
            <a:pPr lvl="1"/>
            <a:r>
              <a:rPr lang="en-US" altLang="en-US" dirty="0" smtClean="0">
                <a:solidFill>
                  <a:srgbClr val="0000FF"/>
                </a:solidFill>
              </a:rPr>
              <a:t>DD</a:t>
            </a:r>
            <a:r>
              <a:rPr lang="en-US" altLang="en-US" dirty="0" smtClean="0"/>
              <a:t> – Cost of employer-sponsored health coverage</a:t>
            </a:r>
          </a:p>
          <a:p>
            <a:r>
              <a:rPr lang="en-US" altLang="en-US" dirty="0" smtClean="0"/>
              <a:t>Careful: don’t confuse </a:t>
            </a:r>
            <a:r>
              <a:rPr lang="en-US" altLang="en-US" dirty="0" smtClean="0">
                <a:solidFill>
                  <a:srgbClr val="0000FF"/>
                </a:solidFill>
              </a:rPr>
              <a:t>D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solidFill>
                  <a:srgbClr val="0000FF"/>
                </a:solidFill>
              </a:rPr>
              <a:t>DD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W-2 Boxes 12 and 14</a:t>
            </a:r>
            <a:endParaRPr lang="en-US" dirty="0"/>
          </a:p>
        </p:txBody>
      </p:sp>
      <p:sp>
        <p:nvSpPr>
          <p:cNvPr id="30723" name="Content Placeholder 7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Add additional box 12 rows, if needed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Add </a:t>
            </a:r>
            <a:r>
              <a:rPr lang="en-US" altLang="en-US" dirty="0"/>
              <a:t>additional box </a:t>
            </a:r>
            <a:r>
              <a:rPr lang="en-US" altLang="en-US" dirty="0" smtClean="0"/>
              <a:t>14 rows</a:t>
            </a:r>
            <a:r>
              <a:rPr lang="en-US" altLang="en-US" dirty="0"/>
              <a:t>, if </a:t>
            </a:r>
            <a:r>
              <a:rPr lang="en-US" altLang="en-US" dirty="0" smtClean="0"/>
              <a:t>needed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4992"/>
          <a:stretch/>
        </p:blipFill>
        <p:spPr>
          <a:xfrm>
            <a:off x="4654062" y="2971801"/>
            <a:ext cx="2870688" cy="1219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4648200" y="3871913"/>
            <a:ext cx="1295400" cy="319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648200" y="4910504"/>
            <a:ext cx="2953483" cy="1109296"/>
            <a:chOff x="4648200" y="4910504"/>
            <a:chExt cx="2953483" cy="11092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77508" y="4910504"/>
              <a:ext cx="292417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Rounded Rectangle 9"/>
            <p:cNvSpPr/>
            <p:nvPr/>
          </p:nvSpPr>
          <p:spPr>
            <a:xfrm>
              <a:off x="4648200" y="5700712"/>
              <a:ext cx="1295400" cy="31908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670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W-2 – Box 13</a:t>
            </a:r>
            <a:endParaRPr lang="en-US" dirty="0"/>
          </a:p>
        </p:txBody>
      </p:sp>
      <p:sp>
        <p:nvSpPr>
          <p:cNvPr id="31747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Statutory employee – special status</a:t>
            </a:r>
          </a:p>
          <a:p>
            <a:pPr lvl="1"/>
            <a:r>
              <a:rPr lang="en-US" altLang="en-US" dirty="0" smtClean="0"/>
              <a:t>FICA taxes are taken out by the employer</a:t>
            </a:r>
          </a:p>
          <a:p>
            <a:pPr lvl="1"/>
            <a:r>
              <a:rPr lang="en-US" altLang="en-US" dirty="0" smtClean="0"/>
              <a:t>Taxpayer can report income </a:t>
            </a:r>
            <a:r>
              <a:rPr lang="en-US" altLang="en-US" dirty="0" smtClean="0">
                <a:solidFill>
                  <a:srgbClr val="0000FF"/>
                </a:solidFill>
              </a:rPr>
              <a:t>and</a:t>
            </a:r>
            <a:r>
              <a:rPr lang="en-US" altLang="en-US" dirty="0" smtClean="0"/>
              <a:t> deduct expenses using Sch C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TaxSlayer moves income from Line 7 to Sch C when box is checked (see business income lesson)</a:t>
            </a:r>
          </a:p>
          <a:p>
            <a:endParaRPr lang="en-US" alt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72" y="457200"/>
            <a:ext cx="1473032" cy="922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0" y="451095"/>
            <a:ext cx="1003300" cy="96043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W-2 – Box 13</a:t>
            </a:r>
            <a:endParaRPr lang="en-US" dirty="0"/>
          </a:p>
        </p:txBody>
      </p:sp>
      <p:sp>
        <p:nvSpPr>
          <p:cNvPr id="31747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Retirement plan – participant</a:t>
            </a:r>
          </a:p>
          <a:p>
            <a:pPr lvl="1"/>
            <a:r>
              <a:rPr lang="en-US" altLang="en-US" dirty="0" smtClean="0"/>
              <a:t>See IRA deduction in adjustments lesson</a:t>
            </a:r>
          </a:p>
          <a:p>
            <a:r>
              <a:rPr lang="en-US" altLang="en-US" dirty="0" smtClean="0"/>
              <a:t>3rd Party sick pay</a:t>
            </a:r>
          </a:p>
          <a:p>
            <a:pPr lvl="1"/>
            <a:r>
              <a:rPr lang="en-US" altLang="en-US" dirty="0" smtClean="0"/>
              <a:t>Reports outside insurer payments</a:t>
            </a:r>
          </a:p>
          <a:p>
            <a:endParaRPr lang="en-US" alt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72639"/>
            <a:ext cx="1564104" cy="979812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566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W-2 Warnings</a:t>
            </a:r>
            <a:endParaRPr lang="en-US" dirty="0"/>
          </a:p>
        </p:txBody>
      </p:sp>
      <p:sp>
        <p:nvSpPr>
          <p:cNvPr id="23555" name="Content Placeholder 7"/>
          <p:cNvSpPr>
            <a:spLocks noGrp="1"/>
          </p:cNvSpPr>
          <p:nvPr>
            <p:ph sz="quarter" idx="12"/>
          </p:nvPr>
        </p:nvSpPr>
        <p:spPr>
          <a:xfrm>
            <a:off x="628650" y="2133600"/>
            <a:ext cx="7869654" cy="12954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TaxSlayer warns if unusual W-2 items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890837"/>
            <a:ext cx="4581525" cy="2371725"/>
          </a:xfrm>
          <a:prstGeom prst="rect">
            <a:avLst/>
          </a:prstGeom>
        </p:spPr>
      </p:pic>
      <p:sp>
        <p:nvSpPr>
          <p:cNvPr id="8" name="Content Placeholder 7"/>
          <p:cNvSpPr txBox="1">
            <a:spLocks/>
          </p:cNvSpPr>
          <p:nvPr/>
        </p:nvSpPr>
        <p:spPr>
          <a:xfrm>
            <a:off x="609600" y="3276599"/>
            <a:ext cx="3124200" cy="2743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4488" indent="-344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58838" indent="-2889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−"/>
              <a:defRPr sz="36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160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SzPct val="120000"/>
              <a:buFont typeface="Calibri" panose="020F0502020204030204" pitchFamily="34" charset="0"/>
              <a:buChar char="▪"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dirty="0" smtClean="0">
                <a:cs typeface="Calibri" panose="020F0502020204030204" pitchFamily="34" charset="0"/>
              </a:rPr>
              <a:t>Review and correct as needed</a:t>
            </a:r>
          </a:p>
          <a:p>
            <a:pPr fontAlgn="auto">
              <a:spcAft>
                <a:spcPts val="0"/>
              </a:spcAft>
            </a:pPr>
            <a:r>
              <a:rPr lang="en-US" altLang="en-US" dirty="0" smtClean="0">
                <a:cs typeface="Calibri" panose="020F0502020204030204" pitchFamily="34" charset="0"/>
              </a:rPr>
              <a:t>Continue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Substitute W-2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Complete W-2 input</a:t>
            </a:r>
          </a:p>
          <a:p>
            <a:pPr lvl="1"/>
            <a:r>
              <a:rPr lang="en-US" altLang="en-US" dirty="0" smtClean="0"/>
              <a:t>Use prior year W-2 employer data, if applicable</a:t>
            </a:r>
          </a:p>
          <a:p>
            <a:pPr lvl="1"/>
            <a:r>
              <a:rPr lang="en-US" altLang="en-US" dirty="0" smtClean="0"/>
              <a:t>Use last pay check stub</a:t>
            </a:r>
          </a:p>
          <a:p>
            <a:pPr lvl="1"/>
            <a:r>
              <a:rPr lang="en-US" altLang="en-US" dirty="0" smtClean="0"/>
              <a:t>Taxpayer needs to provide year-end totals if not on pay stub</a:t>
            </a:r>
          </a:p>
          <a:p>
            <a:pPr lvl="1"/>
            <a:r>
              <a:rPr lang="en-US" altLang="en-US" dirty="0" smtClean="0"/>
              <a:t>If IRS sent taxpayer a Form 4852 with information on it, transfer it to TaxSlayer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7677440" y="369165"/>
            <a:ext cx="822325" cy="822325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590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Substitute W-2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2"/>
          </p:nvPr>
        </p:nvSpPr>
        <p:spPr>
          <a:xfrm>
            <a:off x="628650" y="2133599"/>
            <a:ext cx="3831981" cy="277903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Clicking </a:t>
            </a:r>
            <a:r>
              <a:rPr lang="en-US" altLang="en-US" i="1" dirty="0" smtClean="0">
                <a:solidFill>
                  <a:srgbClr val="0000FF"/>
                </a:solidFill>
              </a:rPr>
              <a:t>Continue</a:t>
            </a:r>
            <a:r>
              <a:rPr lang="en-US" altLang="en-US" dirty="0" smtClean="0"/>
              <a:t> with substitute W-2 in TaxSlayer leads to F 4852 questions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7698220" y="369165"/>
            <a:ext cx="822325" cy="822325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0631" y="2133600"/>
            <a:ext cx="4019550" cy="22490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4648201"/>
            <a:ext cx="7869654" cy="1600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4488" indent="-344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58838" indent="-2889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−"/>
              <a:defRPr sz="36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160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SzPct val="120000"/>
              <a:buFont typeface="Calibri" panose="020F0502020204030204" pitchFamily="34" charset="0"/>
              <a:buChar char="▪"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dirty="0" smtClean="0">
                <a:cs typeface="Calibri" panose="020F0502020204030204" pitchFamily="34" charset="0"/>
              </a:rPr>
              <a:t>Answer the questions</a:t>
            </a:r>
          </a:p>
          <a:p>
            <a:pPr fontAlgn="auto">
              <a:spcAft>
                <a:spcPts val="0"/>
              </a:spcAft>
            </a:pPr>
            <a:r>
              <a:rPr lang="en-US" altLang="en-US" dirty="0" smtClean="0">
                <a:cs typeface="Calibri" panose="020F0502020204030204" pitchFamily="34" charset="0"/>
              </a:rPr>
              <a:t>TaxSlayer automatically generates Form 4852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Substitute W-2 </a:t>
            </a:r>
            <a:r>
              <a:rPr lang="en-US" dirty="0" smtClean="0"/>
              <a:t>– Form 4852</a:t>
            </a:r>
            <a:endParaRPr 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Taxpayer should retain copy of 4852</a:t>
            </a:r>
          </a:p>
          <a:p>
            <a:r>
              <a:rPr lang="en-US" altLang="en-US" dirty="0" smtClean="0"/>
              <a:t>If taxpayer gets W-2 later with different information, may need to amend return</a:t>
            </a:r>
          </a:p>
          <a:p>
            <a:r>
              <a:rPr lang="en-US" altLang="en-US" dirty="0" smtClean="0"/>
              <a:t>Taxpayer may need to follow up with Social Security Administration to get credit for FICA taxes paid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7698220" y="369165"/>
            <a:ext cx="822325" cy="822325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Entering -0- Wage W-2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Special Situation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W-2 with -0- wages (box 1)</a:t>
            </a:r>
          </a:p>
          <a:p>
            <a:pPr lvl="1"/>
            <a:r>
              <a:rPr lang="en-US" altLang="en-US" dirty="0" smtClean="0"/>
              <a:t>May be reporting sick or disability pay</a:t>
            </a:r>
          </a:p>
          <a:p>
            <a:pPr lvl="1"/>
            <a:r>
              <a:rPr lang="en-US" altLang="en-US" dirty="0" smtClean="0"/>
              <a:t>Need to enter </a:t>
            </a:r>
            <a:r>
              <a:rPr lang="en-US" altLang="en-US" dirty="0" smtClean="0">
                <a:solidFill>
                  <a:srgbClr val="0000FF"/>
                </a:solidFill>
              </a:rPr>
              <a:t>only if</a:t>
            </a:r>
            <a:r>
              <a:rPr lang="en-US" altLang="en-US" dirty="0" smtClean="0"/>
              <a:t> tax withheld</a:t>
            </a:r>
          </a:p>
          <a:p>
            <a:pPr lvl="1"/>
            <a:r>
              <a:rPr lang="en-US" altLang="en-US" i="1" dirty="0" smtClean="0"/>
              <a:t>Cannot</a:t>
            </a:r>
            <a:r>
              <a:rPr lang="en-US" altLang="en-US" dirty="0" smtClean="0"/>
              <a:t> enter zero-wage W-2</a:t>
            </a:r>
          </a:p>
          <a:p>
            <a:pPr lvl="1"/>
            <a:r>
              <a:rPr lang="en-US" altLang="en-US" i="1" dirty="0" smtClean="0"/>
              <a:t>Cannot</a:t>
            </a:r>
            <a:r>
              <a:rPr lang="en-US" altLang="en-US" dirty="0" smtClean="0"/>
              <a:t> enter withholding &gt; wages</a:t>
            </a:r>
          </a:p>
          <a:p>
            <a:pPr lvl="1"/>
            <a:endParaRPr lang="en-US" altLang="en-US" dirty="0" smtClean="0"/>
          </a:p>
        </p:txBody>
      </p:sp>
      <p:sp>
        <p:nvSpPr>
          <p:cNvPr id="7" name="5-Point Star 6"/>
          <p:cNvSpPr/>
          <p:nvPr/>
        </p:nvSpPr>
        <p:spPr>
          <a:xfrm>
            <a:off x="7696200" y="369165"/>
            <a:ext cx="823912" cy="822325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1000"/>
            <a:ext cx="1003300" cy="96043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Interview – A 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 smtClean="0"/>
              <a:t>Prior year’s return</a:t>
            </a:r>
          </a:p>
          <a:p>
            <a:pPr eaLnBrk="1" hangingPunct="1"/>
            <a:r>
              <a:rPr lang="en-US" altLang="en-US" dirty="0" smtClean="0"/>
              <a:t>Forms W-2 or other records</a:t>
            </a:r>
          </a:p>
          <a:p>
            <a:pPr lvl="1"/>
            <a:r>
              <a:rPr lang="en-US" altLang="en-US" dirty="0"/>
              <a:t>Household employee (no W-2)</a:t>
            </a:r>
          </a:p>
          <a:p>
            <a:pPr eaLnBrk="1" hangingPunct="1"/>
            <a:r>
              <a:rPr lang="en-US" altLang="en-US" dirty="0" smtClean="0"/>
              <a:t>Forms 1098-T (scholarship exceeds expenses)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At interview, identify possible scholarship income; do not finalize until all return info has been entered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Entering -0- Wage W-2</a:t>
            </a:r>
            <a:br>
              <a:rPr lang="en-US" dirty="0" smtClean="0"/>
            </a:br>
            <a:r>
              <a:rPr lang="en-US" dirty="0" smtClean="0"/>
              <a:t>Special Situation cont.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Go to Payments and Estimates &gt; Other Federal Withholding</a:t>
            </a:r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smtClean="0"/>
              <a:t>Enter withheld tax per W-2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7696200" y="369165"/>
            <a:ext cx="823912" cy="822325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47" y="3200102"/>
            <a:ext cx="6839905" cy="21338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ounded Rectangle 11"/>
          <p:cNvSpPr/>
          <p:nvPr/>
        </p:nvSpPr>
        <p:spPr>
          <a:xfrm>
            <a:off x="1264257" y="4800600"/>
            <a:ext cx="1955774" cy="4368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84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add another W-2?</a:t>
            </a:r>
            <a:endParaRPr 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Simply add another 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9800" y="3352800"/>
            <a:ext cx="4032637" cy="1110029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W-2</a:t>
            </a:r>
            <a:endParaRPr lang="en-US" dirty="0"/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Completely enter all information on each W-2, before going to next one</a:t>
            </a:r>
          </a:p>
          <a:p>
            <a:r>
              <a:rPr lang="en-US" altLang="en-US" dirty="0" smtClean="0"/>
              <a:t>Double check employer ID numbers, names and addresses!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32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W-2 Tips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All income must be reported and is taxable for income tax</a:t>
            </a:r>
          </a:p>
          <a:p>
            <a:r>
              <a:rPr lang="en-US" altLang="en-US" dirty="0" smtClean="0"/>
              <a:t>Not all income is subject to Social Security and Medicare taxes (FICA) (see $20 rule later)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7712075" y="381000"/>
            <a:ext cx="822325" cy="822325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738" y="391452"/>
            <a:ext cx="1089025" cy="904875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33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W-2 Social Security</a:t>
            </a:r>
            <a:br>
              <a:rPr lang="en-US" altLang="en-US" dirty="0" smtClean="0"/>
            </a:br>
            <a:r>
              <a:rPr lang="en-US" altLang="en-US" dirty="0" smtClean="0"/>
              <a:t>Tips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2"/>
          </p:nvPr>
        </p:nvSpPr>
        <p:spPr>
          <a:xfrm>
            <a:off x="628650" y="2133600"/>
            <a:ext cx="6000750" cy="20574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Social Security Tips (Box 7) is income in addition to wages in box 1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7712075" y="381000"/>
            <a:ext cx="822325" cy="822325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378500"/>
            <a:ext cx="1463675" cy="916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892" t="5555" r="24326" b="66162"/>
          <a:stretch/>
        </p:blipFill>
        <p:spPr>
          <a:xfrm>
            <a:off x="6400800" y="2285999"/>
            <a:ext cx="2209800" cy="1600201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28650" y="4003428"/>
            <a:ext cx="7753350" cy="2168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4488" indent="-344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50000"/>
                </a:schemeClr>
              </a:buClr>
              <a:buSzPct val="90000"/>
              <a:buFont typeface="Calibri" panose="020F0502020204030204" pitchFamily="34" charset="0"/>
              <a:buChar char="●"/>
              <a:defRPr sz="40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58838" indent="-2889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−"/>
              <a:defRPr sz="36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160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>
                  <a:lumMod val="50000"/>
                </a:schemeClr>
              </a:buClr>
              <a:buSzPct val="120000"/>
              <a:buFont typeface="Calibri" panose="020F0502020204030204" pitchFamily="34" charset="0"/>
              <a:buChar char="▪"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dirty="0" smtClean="0">
                <a:cs typeface="Calibri" panose="020F0502020204030204" pitchFamily="34" charset="0"/>
              </a:rPr>
              <a:t>W-2 boxes 3 and 5 include these tips</a:t>
            </a:r>
          </a:p>
          <a:p>
            <a:pPr fontAlgn="auto">
              <a:spcAft>
                <a:spcPts val="0"/>
              </a:spcAft>
            </a:pPr>
            <a:r>
              <a:rPr lang="en-US" altLang="en-US" dirty="0" smtClean="0">
                <a:cs typeface="Calibri" panose="020F0502020204030204" pitchFamily="34" charset="0"/>
              </a:rPr>
              <a:t>Only additional entry would be if there are unreported tips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638801" y="3505200"/>
            <a:ext cx="761999" cy="32568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807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W-2 Allocated Tips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2"/>
          </p:nvPr>
        </p:nvSpPr>
        <p:spPr>
          <a:xfrm>
            <a:off x="628650" y="3643313"/>
            <a:ext cx="7905749" cy="2389856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altLang="en-US" dirty="0"/>
              <a:t>Set at 8% of underlying charge </a:t>
            </a:r>
            <a:br>
              <a:rPr lang="en-US" altLang="en-US" dirty="0"/>
            </a:br>
            <a:r>
              <a:rPr lang="en-US" altLang="en-US" dirty="0"/>
              <a:t>such as restaurant bills</a:t>
            </a:r>
          </a:p>
          <a:p>
            <a:r>
              <a:rPr lang="en-US" altLang="en-US" dirty="0" smtClean="0"/>
              <a:t>Allocated Tips (Box 8) is income in addition to wages in box 1</a:t>
            </a:r>
          </a:p>
          <a:p>
            <a:pPr lvl="1"/>
            <a:r>
              <a:rPr lang="en-US" altLang="en-US" dirty="0" smtClean="0"/>
              <a:t>For income tax </a:t>
            </a:r>
            <a:r>
              <a:rPr lang="en-US" altLang="en-US" dirty="0" smtClean="0">
                <a:solidFill>
                  <a:srgbClr val="0000FF"/>
                </a:solidFill>
              </a:rPr>
              <a:t>and</a:t>
            </a:r>
            <a:r>
              <a:rPr lang="en-US" altLang="en-US" dirty="0" smtClean="0"/>
              <a:t> FICA taxes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7712075" y="381000"/>
            <a:ext cx="822325" cy="822325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892" t="5555" r="706" b="66162"/>
          <a:stretch/>
        </p:blipFill>
        <p:spPr>
          <a:xfrm>
            <a:off x="4999036" y="1981200"/>
            <a:ext cx="3962400" cy="1600201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28650" y="2057400"/>
            <a:ext cx="4254384" cy="17383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4488" indent="-344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>
                  <a:lumMod val="50000"/>
                </a:schemeClr>
              </a:buClr>
              <a:buSzPct val="90000"/>
              <a:buFont typeface="Calibri" panose="020F0502020204030204" pitchFamily="34" charset="0"/>
              <a:buChar char="●"/>
              <a:defRPr sz="40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58838" indent="-2889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−"/>
              <a:defRPr sz="36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160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>
                  <a:lumMod val="50000"/>
                </a:schemeClr>
              </a:buClr>
              <a:buSzPct val="120000"/>
              <a:buFont typeface="Calibri" panose="020F0502020204030204" pitchFamily="34" charset="0"/>
              <a:buChar char="▪"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dirty="0" smtClean="0">
                <a:cs typeface="Calibri" panose="020F0502020204030204" pitchFamily="34" charset="0"/>
              </a:rPr>
              <a:t>An assumed amount of tips received by worker</a:t>
            </a:r>
          </a:p>
        </p:txBody>
      </p:sp>
      <p:sp>
        <p:nvSpPr>
          <p:cNvPr id="4" name="Up Arrow 3"/>
          <p:cNvSpPr/>
          <p:nvPr/>
        </p:nvSpPr>
        <p:spPr>
          <a:xfrm>
            <a:off x="8001000" y="3597443"/>
            <a:ext cx="304800" cy="59355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467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W-2 Allocated Tips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TaxSlayer automatically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dds allocated tips to wages line 7</a:t>
            </a:r>
          </a:p>
          <a:p>
            <a:pPr lvl="1"/>
            <a:r>
              <a:rPr lang="en-US" dirty="0" smtClean="0"/>
              <a:t>Takes allocated tips to Form 4137 (which computes FICA tax on the amount)</a:t>
            </a: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7712075" y="381000"/>
            <a:ext cx="822325" cy="822325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381000"/>
            <a:ext cx="1003300" cy="96043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89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en-US" altLang="en-US" dirty="0" smtClean="0"/>
              <a:t>W-2 Allocated Tips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Minimum amount of imputed tip income that must be declared, absent records</a:t>
            </a:r>
          </a:p>
          <a:p>
            <a:r>
              <a:rPr lang="en-US" altLang="en-US" dirty="0" smtClean="0"/>
              <a:t>Worker that keeps good records (tip log) can declare </a:t>
            </a:r>
          </a:p>
          <a:p>
            <a:pPr lvl="1"/>
            <a:r>
              <a:rPr lang="en-US" altLang="en-US" dirty="0" smtClean="0"/>
              <a:t>More tip income</a:t>
            </a:r>
          </a:p>
          <a:p>
            <a:pPr lvl="1"/>
            <a:r>
              <a:rPr lang="en-US" altLang="en-US" dirty="0" smtClean="0"/>
              <a:t>Less tip income</a:t>
            </a:r>
          </a:p>
        </p:txBody>
      </p:sp>
      <p:pic>
        <p:nvPicPr>
          <p:cNvPr id="4403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712" y="376684"/>
            <a:ext cx="1076287" cy="89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7705292" y="381000"/>
            <a:ext cx="823913" cy="822325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37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W-2 Allocated Tips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2"/>
          </p:nvPr>
        </p:nvSpPr>
        <p:spPr>
          <a:xfrm>
            <a:off x="628650" y="1828800"/>
            <a:ext cx="7869654" cy="41910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TaxSlayer adds Form 4137 when W-2 Box 8 Allocated Tips is used, otherwise add form if needed</a:t>
            </a:r>
          </a:p>
          <a:p>
            <a:r>
              <a:rPr lang="en-US" altLang="en-US" dirty="0" smtClean="0"/>
              <a:t>If taxpayer keeps good records, can use actual amount of tips on Form 4137, Line 4</a:t>
            </a:r>
          </a:p>
          <a:p>
            <a:pPr lvl="1"/>
            <a:r>
              <a:rPr lang="en-US" altLang="en-US" dirty="0" smtClean="0"/>
              <a:t>Compute the difference and enter on F 4137</a:t>
            </a:r>
          </a:p>
          <a:p>
            <a:pPr lvl="1"/>
            <a:r>
              <a:rPr lang="en-US" altLang="en-US" dirty="0" smtClean="0"/>
              <a:t>Confirm total wages is correct on 1040 Line 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Note: If using allocated tips amount, amount not reported because &lt;$20 per month is deemed included in allocated amount</a:t>
            </a:r>
          </a:p>
        </p:txBody>
      </p:sp>
      <p:pic>
        <p:nvPicPr>
          <p:cNvPr id="4506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98001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5-Point Star 7"/>
          <p:cNvSpPr/>
          <p:nvPr/>
        </p:nvSpPr>
        <p:spPr>
          <a:xfrm>
            <a:off x="7696200" y="381000"/>
            <a:ext cx="823912" cy="822325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Oval Callout 2"/>
          <p:cNvSpPr/>
          <p:nvPr/>
        </p:nvSpPr>
        <p:spPr>
          <a:xfrm>
            <a:off x="7482802" y="1828800"/>
            <a:ext cx="1686989" cy="1750925"/>
          </a:xfrm>
          <a:prstGeom prst="wedgeEllipseCallout">
            <a:avLst>
              <a:gd name="adj1" fmla="val -80873"/>
              <a:gd name="adj2" fmla="val 50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TaxSlayer Open Issue #479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38</a:t>
            </a:fld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W-2 Unreported </a:t>
            </a:r>
            <a:br>
              <a:rPr lang="en-US" altLang="en-US" dirty="0" smtClean="0"/>
            </a:br>
            <a:r>
              <a:rPr lang="en-US" altLang="en-US" dirty="0" smtClean="0"/>
              <a:t>Tip Income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2"/>
          </p:nvPr>
        </p:nvSpPr>
        <p:spPr>
          <a:xfrm>
            <a:off x="628650" y="2133600"/>
            <a:ext cx="7869654" cy="41148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Input all unreported tips on respective employer W-2 input screen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 smtClean="0"/>
              <a:t>TaxSlayer adds to wages line 7 and carries amount to Form 4137 for FICA tax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7677440" y="381000"/>
            <a:ext cx="822325" cy="822325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72525"/>
            <a:ext cx="1003300" cy="96043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359664" y="3276600"/>
            <a:ext cx="4333875" cy="1171575"/>
            <a:chOff x="3359664" y="3552825"/>
            <a:chExt cx="4333875" cy="11715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9664" y="3552825"/>
              <a:ext cx="4333875" cy="11715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Rounded Rectangle 11"/>
            <p:cNvSpPr/>
            <p:nvPr/>
          </p:nvSpPr>
          <p:spPr>
            <a:xfrm>
              <a:off x="3512064" y="3962400"/>
              <a:ext cx="4038600" cy="5334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39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W-2</a:t>
            </a:r>
            <a:endParaRPr lang="en-US" dirty="0"/>
          </a:p>
        </p:txBody>
      </p:sp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5791200" y="741362"/>
            <a:ext cx="2286000" cy="554038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dirty="0">
                <a:solidFill>
                  <a:srgbClr val="00B0F0"/>
                </a:solidFill>
                <a:cs typeface="Calibri" panose="020F0502020204030204" pitchFamily="34" charset="0"/>
              </a:rPr>
              <a:t>The Tax Form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651" y="1600200"/>
            <a:ext cx="7886700" cy="517542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611313" y="3937000"/>
            <a:ext cx="3470275" cy="2419350"/>
            <a:chOff x="1515837" y="3600404"/>
            <a:chExt cx="3469821" cy="2419396"/>
          </a:xfrm>
        </p:grpSpPr>
        <p:sp>
          <p:nvSpPr>
            <p:cNvPr id="7" name="Rounded Rectangle 6"/>
            <p:cNvSpPr/>
            <p:nvPr/>
          </p:nvSpPr>
          <p:spPr>
            <a:xfrm>
              <a:off x="3766618" y="5562591"/>
              <a:ext cx="1219040" cy="457209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1800"/>
                </a:spcBef>
                <a:buClr>
                  <a:srgbClr val="B54A10"/>
                </a:buClr>
                <a:buSzPct val="94000"/>
                <a:buFont typeface="Calibri" pitchFamily="34" charset="0"/>
                <a:buChar char="●"/>
                <a:defRPr sz="32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ts val="1200"/>
                </a:spcBef>
                <a:buClr>
                  <a:srgbClr val="105766"/>
                </a:buClr>
                <a:buSzPct val="63000"/>
                <a:buFont typeface="Wingdings" pitchFamily="2" charset="2"/>
                <a:buChar char=""/>
                <a:defRPr sz="30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F1E25"/>
                </a:buClr>
                <a:buSzPct val="70000"/>
                <a:buFont typeface="Wingdings" pitchFamily="2" charset="2"/>
                <a:buChar char=""/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9639D"/>
                </a:buClr>
                <a:buSzPct val="90000"/>
                <a:buFont typeface="Calibri" pitchFamily="34" charset="0"/>
                <a:buChar char="●"/>
                <a:defRPr sz="24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474B78"/>
                </a:buClr>
                <a:buFont typeface="Arial" charset="0"/>
                <a:buChar char="•"/>
                <a:defRPr sz="22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charset="0"/>
                <a:buChar char="•"/>
                <a:defRPr sz="22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charset="0"/>
                <a:buChar char="•"/>
                <a:defRPr sz="22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charset="0"/>
                <a:buChar char="•"/>
                <a:defRPr sz="22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charset="0"/>
                <a:buChar char="•"/>
                <a:defRPr sz="22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 b="0" dirty="0" smtClean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0492" name="TextBox 3"/>
            <p:cNvSpPr txBox="1">
              <a:spLocks noChangeArrowheads="1"/>
            </p:cNvSpPr>
            <p:nvPr/>
          </p:nvSpPr>
          <p:spPr bwMode="auto">
            <a:xfrm>
              <a:off x="1515837" y="3600404"/>
              <a:ext cx="2596243" cy="1015663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ts val="1800"/>
                </a:spcBef>
                <a:buClr>
                  <a:srgbClr val="B54A10"/>
                </a:buClr>
                <a:buSzPct val="94000"/>
                <a:buFont typeface="Calibri" panose="020F0502020204030204" pitchFamily="34" charset="0"/>
                <a:buChar char="●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ts val="1200"/>
                </a:spcBef>
                <a:buClr>
                  <a:srgbClr val="105766"/>
                </a:buClr>
                <a:buSzPct val="63000"/>
                <a:buFont typeface="Wingdings" panose="05000000000000000000" pitchFamily="2" charset="2"/>
                <a:buChar char=""/>
                <a:defRPr sz="30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F1E25"/>
                </a:buClr>
                <a:buSzPct val="70000"/>
                <a:buFont typeface="Wingdings" panose="05000000000000000000" pitchFamily="2" charset="2"/>
                <a:buChar char="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9639D"/>
                </a:buClr>
                <a:buSzPct val="90000"/>
                <a:buFont typeface="Calibri" panose="020F0502020204030204" pitchFamily="34" charset="0"/>
                <a:buChar char="●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000" dirty="0">
                  <a:solidFill>
                    <a:srgbClr val="0000FF"/>
                  </a:solidFill>
                  <a:cs typeface="Calibri" panose="020F0502020204030204" pitchFamily="34" charset="0"/>
                </a:rPr>
                <a:t>Verify current tax year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580904" y="4594198"/>
              <a:ext cx="528569" cy="923943"/>
            </a:xfrm>
            <a:prstGeom prst="straightConnector1">
              <a:avLst/>
            </a:prstGeom>
            <a:ln w="571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ED9BF9-153A-43B9-A948-651204329A1B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W-2 Tips $20 Rule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Tips &lt; $20 per month are not subject to FICA</a:t>
            </a:r>
          </a:p>
          <a:p>
            <a:pPr lvl="1"/>
            <a:r>
              <a:rPr lang="en-US" altLang="en-US" dirty="0" smtClean="0"/>
              <a:t>Enter amount on Form 4137 input form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 smtClean="0"/>
              <a:t>TaxSlayer reduces income for FICA tax only and completes Form 4137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7677440" y="381000"/>
            <a:ext cx="822325" cy="822325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6" t="19112" r="18300" b="17975"/>
          <a:stretch/>
        </p:blipFill>
        <p:spPr>
          <a:xfrm>
            <a:off x="537205" y="4267200"/>
            <a:ext cx="7969559" cy="609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595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Line 7 Wage </a:t>
            </a:r>
            <a:br>
              <a:rPr lang="en-US" dirty="0" smtClean="0"/>
            </a:br>
            <a:r>
              <a:rPr lang="en-US" dirty="0" smtClean="0"/>
              <a:t>Income / Adjustment</a:t>
            </a:r>
            <a:endParaRPr lang="en-US" altLang="en-US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Income not on a W-2</a:t>
            </a:r>
          </a:p>
          <a:p>
            <a:pPr lvl="1"/>
            <a:r>
              <a:rPr lang="en-US" altLang="en-US" dirty="0" smtClean="0"/>
              <a:t>Taxable scholarship or grant</a:t>
            </a:r>
          </a:p>
          <a:p>
            <a:pPr lvl="1"/>
            <a:r>
              <a:rPr lang="en-US" altLang="en-US" dirty="0" smtClean="0"/>
              <a:t>Household employee income</a:t>
            </a:r>
          </a:p>
          <a:p>
            <a:r>
              <a:rPr lang="en-US" altLang="en-US" dirty="0" smtClean="0"/>
              <a:t>W-2 income that may need adjusting for other purposes</a:t>
            </a:r>
          </a:p>
          <a:p>
            <a:pPr lvl="1"/>
            <a:r>
              <a:rPr lang="en-US" altLang="en-US" dirty="0" smtClean="0"/>
              <a:t>Penal income (considered unearned)</a:t>
            </a:r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14" name="5-Point Star 13"/>
          <p:cNvSpPr/>
          <p:nvPr/>
        </p:nvSpPr>
        <p:spPr>
          <a:xfrm>
            <a:off x="7696200" y="381000"/>
            <a:ext cx="822325" cy="822325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1000"/>
            <a:ext cx="1657350" cy="103822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41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3367" y="3048000"/>
            <a:ext cx="1819275" cy="95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4774" y="1762125"/>
            <a:ext cx="2314575" cy="1285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12773"/>
          <a:stretch/>
        </p:blipFill>
        <p:spPr>
          <a:xfrm>
            <a:off x="5943600" y="4101425"/>
            <a:ext cx="2897910" cy="1918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Line 7 Wage </a:t>
            </a:r>
            <a:r>
              <a:rPr lang="en-US" dirty="0" smtClean="0"/>
              <a:t>Income/Adjustment</a:t>
            </a:r>
            <a:endParaRPr lang="en-US" altLang="en-US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2"/>
          </p:nvPr>
        </p:nvSpPr>
        <p:spPr>
          <a:xfrm>
            <a:off x="628650" y="2133600"/>
            <a:ext cx="5826124" cy="38862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smtClean="0">
                <a:solidFill>
                  <a:srgbClr val="0000FF"/>
                </a:solidFill>
              </a:rPr>
              <a:t>Income screen, click Other income</a:t>
            </a:r>
          </a:p>
          <a:p>
            <a:pPr marL="0" indent="0">
              <a:buNone/>
            </a:pPr>
            <a:r>
              <a:rPr lang="en-US" altLang="en-US" dirty="0" smtClean="0"/>
              <a:t>Or </a:t>
            </a:r>
          </a:p>
          <a:p>
            <a:r>
              <a:rPr lang="en-US" altLang="en-US" dirty="0" smtClean="0">
                <a:solidFill>
                  <a:srgbClr val="0000FF"/>
                </a:solidFill>
              </a:rPr>
              <a:t>Summary view, click line 21</a:t>
            </a:r>
          </a:p>
          <a:p>
            <a:pPr marL="0" indent="0">
              <a:buNone/>
            </a:pPr>
            <a:endParaRPr lang="en-US" altLang="en-US" sz="300" dirty="0" smtClean="0"/>
          </a:p>
          <a:p>
            <a:pPr marL="0" indent="0">
              <a:buNone/>
            </a:pPr>
            <a:r>
              <a:rPr lang="en-US" altLang="en-US" dirty="0" smtClean="0"/>
              <a:t>Takes you to </a:t>
            </a:r>
            <a:r>
              <a:rPr lang="en-US" altLang="en-US" i="1" dirty="0" smtClean="0"/>
              <a:t>Less Common Income</a:t>
            </a:r>
          </a:p>
          <a:p>
            <a:r>
              <a:rPr lang="en-US" altLang="en-US" dirty="0" smtClean="0">
                <a:solidFill>
                  <a:srgbClr val="0000FF"/>
                </a:solidFill>
              </a:rPr>
              <a:t>Click Other Compensation…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  <p:sp>
        <p:nvSpPr>
          <p:cNvPr id="14" name="5-Point Star 13"/>
          <p:cNvSpPr/>
          <p:nvPr/>
        </p:nvSpPr>
        <p:spPr>
          <a:xfrm>
            <a:off x="7696200" y="381000"/>
            <a:ext cx="822325" cy="822325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Rounded Rectangle 18"/>
          <p:cNvSpPr/>
          <p:nvPr/>
        </p:nvSpPr>
        <p:spPr bwMode="auto">
          <a:xfrm>
            <a:off x="6013767" y="5638800"/>
            <a:ext cx="1530033" cy="3490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itchFamily="34" charset="0"/>
              <a:buChar char="●"/>
              <a:defRPr sz="32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itchFamily="2" charset="2"/>
              <a:buChar char=""/>
              <a:defRPr sz="3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itchFamily="2" charset="2"/>
              <a:buChar char=""/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itchFamily="34" charset="0"/>
              <a:buChar char="●"/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b="0" dirty="0" smtClean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71297"/>
            <a:ext cx="1003300" cy="96043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6623367" y="3555121"/>
            <a:ext cx="1606233" cy="3490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itchFamily="34" charset="0"/>
              <a:buChar char="●"/>
              <a:defRPr sz="32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itchFamily="2" charset="2"/>
              <a:buChar char=""/>
              <a:defRPr sz="30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itchFamily="2" charset="2"/>
              <a:buChar char=""/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itchFamily="34" charset="0"/>
              <a:buChar char="●"/>
              <a:defRPr sz="24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charset="0"/>
              <a:buChar char="•"/>
              <a:defRPr sz="2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b="0" dirty="0" smtClean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174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Line 7 Wage Income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… takes you to Other Compensation</a:t>
            </a: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7696200" y="381000"/>
            <a:ext cx="822325" cy="822325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504" y="2847975"/>
            <a:ext cx="7962900" cy="3171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286000" y="3962400"/>
            <a:ext cx="19812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Out of scope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64510" y="5486400"/>
            <a:ext cx="3131489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International Certification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78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Taxable Scholarship or Grant </a:t>
            </a:r>
            <a:br>
              <a:rPr lang="en-US" dirty="0" smtClean="0"/>
            </a:br>
            <a:r>
              <a:rPr lang="en-US" dirty="0" smtClean="0"/>
              <a:t>Not on W-2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2"/>
          </p:nvPr>
        </p:nvSpPr>
        <p:spPr>
          <a:xfrm>
            <a:off x="628650" y="2028826"/>
            <a:ext cx="7886700" cy="1247774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Scholarships and Grants</a:t>
            </a:r>
          </a:p>
        </p:txBody>
      </p:sp>
      <p:sp>
        <p:nvSpPr>
          <p:cNvPr id="14" name="5-Point Star 13"/>
          <p:cNvSpPr/>
          <p:nvPr/>
        </p:nvSpPr>
        <p:spPr>
          <a:xfrm>
            <a:off x="7696200" y="381000"/>
            <a:ext cx="822325" cy="822325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2981325"/>
            <a:ext cx="8239125" cy="1362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628650" y="4514850"/>
            <a:ext cx="7794942" cy="1428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4488" indent="-344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58838" indent="-2889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−"/>
              <a:defRPr sz="36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160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SzPct val="120000"/>
              <a:buFont typeface="Calibri" panose="020F0502020204030204" pitchFamily="34" charset="0"/>
              <a:buChar char="▪"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dirty="0" smtClean="0">
                <a:cs typeface="Calibri" panose="020F0502020204030204" pitchFamily="34" charset="0"/>
              </a:rPr>
              <a:t>If student is a dependent, income goes on the student’s return!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44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46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Taxable Scholarship or </a:t>
            </a:r>
            <a:br>
              <a:rPr lang="en-US" dirty="0" smtClean="0"/>
            </a:br>
            <a:r>
              <a:rPr lang="en-US" dirty="0" smtClean="0"/>
              <a:t>Grant Not on W-2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Earned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income for</a:t>
            </a:r>
          </a:p>
          <a:p>
            <a:pPr lvl="1"/>
            <a:r>
              <a:rPr lang="en-US" dirty="0" smtClean="0"/>
              <a:t>Filing requirement</a:t>
            </a:r>
          </a:p>
          <a:p>
            <a:pPr lvl="1"/>
            <a:r>
              <a:rPr lang="en-US" dirty="0" smtClean="0"/>
              <a:t>Standard deduction calculation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Unearned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income for all other purposes </a:t>
            </a:r>
          </a:p>
          <a:p>
            <a:pPr lvl="1"/>
            <a:r>
              <a:rPr lang="en-US" dirty="0" smtClean="0"/>
              <a:t>Kiddie tax, EIC, child tax credit, dependent care credit, etc.</a:t>
            </a:r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7696200" y="381000"/>
            <a:ext cx="822325" cy="822325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75" y="368121"/>
            <a:ext cx="1089025" cy="904875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45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092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Household Employee </a:t>
            </a:r>
            <a:br>
              <a:rPr lang="en-US" altLang="en-US" dirty="0" smtClean="0"/>
            </a:br>
            <a:r>
              <a:rPr lang="en-US" altLang="en-US" dirty="0" smtClean="0"/>
              <a:t>Income Not on W-2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quarter" idx="16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n-US" dirty="0"/>
              <a:t>Amount is less than $2,000 per employer</a:t>
            </a:r>
          </a:p>
          <a:p>
            <a:r>
              <a:rPr lang="en-US" altLang="en-US" dirty="0" smtClean="0"/>
              <a:t>No </a:t>
            </a:r>
            <a:r>
              <a:rPr lang="en-US" altLang="en-US" dirty="0"/>
              <a:t>withholding or FICA taxes apply</a:t>
            </a:r>
          </a:p>
          <a:p>
            <a:r>
              <a:rPr lang="en-US" altLang="en-US" dirty="0" smtClean="0"/>
              <a:t>Can have multiple employers so long as each is less than $2,000 (enter total amount)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7698220" y="369165"/>
            <a:ext cx="822325" cy="822325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263" y="4114800"/>
            <a:ext cx="8053211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86C547-BFDC-4179-BC90-303A369E8C0B}" type="slidenum">
              <a:rPr lang="en-US" altLang="en-US" smtClean="0"/>
              <a:pPr/>
              <a:t>46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Household Employee </a:t>
            </a:r>
            <a:br>
              <a:rPr lang="en-US" altLang="en-US" dirty="0" smtClean="0"/>
            </a:br>
            <a:r>
              <a:rPr lang="en-US" altLang="en-US" dirty="0" smtClean="0"/>
              <a:t>Income Not on W-2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If household employee income not on W-2 is more than $2,000 per employer, TP may wish to show as a business</a:t>
            </a:r>
          </a:p>
          <a:p>
            <a:pPr lvl="1"/>
            <a:r>
              <a:rPr lang="en-US" altLang="en-US" dirty="0" smtClean="0"/>
              <a:t>See business income lesson</a:t>
            </a:r>
            <a:endParaRPr lang="en-US" altLang="en-US" dirty="0"/>
          </a:p>
        </p:txBody>
      </p:sp>
      <p:sp>
        <p:nvSpPr>
          <p:cNvPr id="9" name="5-Point Star 8"/>
          <p:cNvSpPr/>
          <p:nvPr/>
        </p:nvSpPr>
        <p:spPr>
          <a:xfrm>
            <a:off x="7698220" y="369165"/>
            <a:ext cx="822325" cy="822325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47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81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Household Employee </a:t>
            </a:r>
            <a:br>
              <a:rPr lang="en-US" altLang="en-US" dirty="0" smtClean="0"/>
            </a:br>
            <a:r>
              <a:rPr lang="en-US" altLang="en-US" dirty="0" smtClean="0"/>
              <a:t>Income Not on W-2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Household workers can include</a:t>
            </a:r>
          </a:p>
          <a:p>
            <a:pPr lvl="1"/>
            <a:r>
              <a:rPr lang="en-US" altLang="en-US" dirty="0" smtClean="0"/>
              <a:t>Housekeepers</a:t>
            </a:r>
          </a:p>
          <a:p>
            <a:pPr lvl="1"/>
            <a:r>
              <a:rPr lang="en-US" altLang="en-US" dirty="0" smtClean="0"/>
              <a:t>Nannies</a:t>
            </a:r>
          </a:p>
          <a:p>
            <a:pPr lvl="1"/>
            <a:r>
              <a:rPr lang="en-US" altLang="en-US" dirty="0" smtClean="0"/>
              <a:t>Babysitters</a:t>
            </a:r>
          </a:p>
          <a:p>
            <a:pPr lvl="1"/>
            <a:r>
              <a:rPr lang="en-US" altLang="en-US" dirty="0" smtClean="0"/>
              <a:t>Caregivers</a:t>
            </a:r>
          </a:p>
          <a:p>
            <a:pPr lvl="1"/>
            <a:r>
              <a:rPr lang="en-US" altLang="en-US" dirty="0" smtClean="0"/>
              <a:t>Among others</a:t>
            </a:r>
          </a:p>
          <a:p>
            <a:endParaRPr lang="en-US" altLang="en-US" dirty="0" smtClean="0"/>
          </a:p>
        </p:txBody>
      </p:sp>
      <p:sp>
        <p:nvSpPr>
          <p:cNvPr id="9" name="5-Point Star 8"/>
          <p:cNvSpPr/>
          <p:nvPr/>
        </p:nvSpPr>
        <p:spPr>
          <a:xfrm>
            <a:off x="7698220" y="369165"/>
            <a:ext cx="822325" cy="822325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48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91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Prisoner Earned Income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Income earned while </a:t>
            </a:r>
          </a:p>
          <a:p>
            <a:pPr lvl="1"/>
            <a:r>
              <a:rPr lang="en-US" dirty="0" smtClean="0"/>
              <a:t>An inmate in a penal institution</a:t>
            </a:r>
          </a:p>
          <a:p>
            <a:pPr lvl="1"/>
            <a:r>
              <a:rPr lang="en-US" dirty="0" smtClean="0"/>
              <a:t>In a work release program</a:t>
            </a:r>
          </a:p>
          <a:p>
            <a:pPr lvl="1"/>
            <a:r>
              <a:rPr lang="en-US" dirty="0" smtClean="0"/>
              <a:t>While in a halfway house</a:t>
            </a:r>
          </a:p>
          <a:p>
            <a:r>
              <a:rPr lang="en-US" dirty="0" smtClean="0"/>
              <a:t>Not treated as earned income </a:t>
            </a:r>
            <a:r>
              <a:rPr lang="en-US" dirty="0"/>
              <a:t>for child and dependent </a:t>
            </a:r>
            <a:r>
              <a:rPr lang="en-US" dirty="0" smtClean="0"/>
              <a:t>care, </a:t>
            </a:r>
            <a:r>
              <a:rPr lang="en-US" dirty="0"/>
              <a:t>earned </a:t>
            </a:r>
            <a:r>
              <a:rPr lang="en-US" dirty="0" smtClean="0"/>
              <a:t>income, or additional child tax credits</a:t>
            </a:r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7745760" y="325856"/>
            <a:ext cx="822325" cy="822325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848666"/>
            <a:ext cx="1165920" cy="730375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49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61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Interview: Missing W-2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r>
              <a:rPr lang="en-US" altLang="en-US" sz="2800" dirty="0" smtClean="0"/>
              <a:t>Taxpayer “should” receive W-2 by early February</a:t>
            </a:r>
          </a:p>
          <a:p>
            <a:r>
              <a:rPr lang="en-US" altLang="en-US" sz="2800" dirty="0" smtClean="0"/>
              <a:t>If not, taxpayer should pursue with employer</a:t>
            </a:r>
          </a:p>
          <a:p>
            <a:pPr lvl="1"/>
            <a:r>
              <a:rPr lang="en-US" altLang="en-US" sz="2400" dirty="0" smtClean="0"/>
              <a:t>If employer can’t help, taxpayer should contact IRS on 800-829-1040, but not before 02/15/2015</a:t>
            </a:r>
          </a:p>
          <a:p>
            <a:r>
              <a:rPr lang="en-US" altLang="en-US" sz="2800" dirty="0" smtClean="0"/>
              <a:t>If IRS can’t help, can complete return</a:t>
            </a:r>
          </a:p>
          <a:p>
            <a:pPr lvl="1"/>
            <a:r>
              <a:rPr lang="en-US" altLang="en-US" sz="2400" dirty="0" smtClean="0"/>
              <a:t>Use substitute Form 4852 (discussed later)</a:t>
            </a:r>
          </a:p>
          <a:p>
            <a:pPr lvl="1"/>
            <a:r>
              <a:rPr lang="en-US" altLang="en-US" sz="2400" dirty="0" smtClean="0"/>
              <a:t>Must have pay stub with full-year cumulative information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7698220" y="369165"/>
            <a:ext cx="822325" cy="822325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Prisoner Earned Income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Input total prisoner earned income that was included in W-2 as a positive amount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TaxSlayer reduces </a:t>
            </a:r>
            <a:r>
              <a:rPr lang="en-US" dirty="0" smtClean="0">
                <a:solidFill>
                  <a:srgbClr val="FF0000"/>
                </a:solidFill>
              </a:rPr>
              <a:t>earned</a:t>
            </a:r>
            <a:r>
              <a:rPr lang="en-US" dirty="0" smtClean="0"/>
              <a:t> income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346" y="3933693"/>
            <a:ext cx="8268854" cy="9431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416" y="372525"/>
            <a:ext cx="1003300" cy="960438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6682468" y="205581"/>
            <a:ext cx="822325" cy="822325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50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004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Prisoner Earned Income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TaxSlayer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CC0000"/>
                </a:solidFill>
              </a:rPr>
              <a:t>reduces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CC0000"/>
                </a:solidFill>
              </a:rPr>
              <a:t>earned</a:t>
            </a:r>
            <a:r>
              <a:rPr lang="en-US" dirty="0" smtClean="0"/>
              <a:t> income shown elsewhere in the return for:</a:t>
            </a:r>
          </a:p>
          <a:p>
            <a:pPr lvl="1"/>
            <a:r>
              <a:rPr lang="en-US" dirty="0" smtClean="0"/>
              <a:t>Child and dependent care credit</a:t>
            </a:r>
          </a:p>
          <a:p>
            <a:pPr lvl="1"/>
            <a:r>
              <a:rPr lang="en-US" dirty="0" smtClean="0"/>
              <a:t>Earned income credit</a:t>
            </a:r>
          </a:p>
          <a:p>
            <a:pPr lvl="1"/>
            <a:r>
              <a:rPr lang="en-US" dirty="0" smtClean="0"/>
              <a:t>Additional child tax credit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Does not reduce taxable income!</a:t>
            </a:r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7696200" y="381000"/>
            <a:ext cx="822325" cy="822325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51</a:t>
            </a:fld>
            <a:endParaRPr lang="en-US" altLang="en-US" dirty="0"/>
          </a:p>
        </p:txBody>
      </p:sp>
      <p:sp>
        <p:nvSpPr>
          <p:cNvPr id="2" name="Oval Callout 1"/>
          <p:cNvSpPr/>
          <p:nvPr/>
        </p:nvSpPr>
        <p:spPr>
          <a:xfrm>
            <a:off x="4945711" y="2925760"/>
            <a:ext cx="2902889" cy="2133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issue #485 – earned income for CDC is not reduced. - </a:t>
            </a:r>
            <a:r>
              <a:rPr lang="en-US" dirty="0" err="1" smtClean="0"/>
              <a:t>lsa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1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Prisoner Earned Income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1905000"/>
            <a:ext cx="7869654" cy="4114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Joe has W-2 income of $23,000, of which $5,500 was during work release</a:t>
            </a:r>
          </a:p>
          <a:p>
            <a:pPr marL="566738" lvl="1"/>
            <a:r>
              <a:rPr lang="en-US" dirty="0" smtClean="0"/>
              <a:t>Enter W-2 as normal</a:t>
            </a:r>
          </a:p>
          <a:p>
            <a:pPr marL="566738" lvl="1"/>
            <a:r>
              <a:rPr lang="en-US" dirty="0" smtClean="0"/>
              <a:t>Enter $5,500 as prisoner earned income</a:t>
            </a:r>
          </a:p>
          <a:p>
            <a:pPr marL="566738" lvl="1"/>
            <a:r>
              <a:rPr lang="en-US" dirty="0" smtClean="0"/>
              <a:t>Earned income is reduced to $17,500 for the credits</a:t>
            </a:r>
          </a:p>
          <a:p>
            <a:pPr marL="566738" lvl="1"/>
            <a:r>
              <a:rPr lang="en-US" dirty="0" smtClean="0"/>
              <a:t>Taxable wages remain $23,000</a:t>
            </a:r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7698220" y="369165"/>
            <a:ext cx="822325" cy="822325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52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91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Other Line 7 Income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If taxpayer is under the </a:t>
            </a:r>
            <a:r>
              <a:rPr lang="en-US" altLang="en-US" i="1" dirty="0" smtClean="0">
                <a:solidFill>
                  <a:srgbClr val="CC0000"/>
                </a:solidFill>
              </a:rPr>
              <a:t>minimum</a:t>
            </a:r>
            <a:r>
              <a:rPr lang="en-US" altLang="en-US" dirty="0" smtClean="0">
                <a:solidFill>
                  <a:srgbClr val="CC0000"/>
                </a:solidFill>
              </a:rPr>
              <a:t> </a:t>
            </a:r>
            <a:r>
              <a:rPr lang="en-US" altLang="en-US" dirty="0" smtClean="0"/>
              <a:t>retirement age for employer plan, a disability “pension” is taxed as wages on line 7</a:t>
            </a:r>
          </a:p>
          <a:p>
            <a:pPr lvl="1"/>
            <a:r>
              <a:rPr lang="en-US" altLang="en-US" dirty="0" smtClean="0"/>
              <a:t>See retirement income lesson</a:t>
            </a:r>
          </a:p>
          <a:p>
            <a:pPr lvl="1"/>
            <a:r>
              <a:rPr lang="en-US" altLang="en-US" dirty="0" smtClean="0"/>
              <a:t>Eligible for EIC!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195" y="393199"/>
            <a:ext cx="1089025" cy="90487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53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Medicare Waiver Payments Reported on W-2</a:t>
            </a:r>
            <a:endParaRPr lang="en-US" dirty="0"/>
          </a:p>
        </p:txBody>
      </p:sp>
      <p:sp>
        <p:nvSpPr>
          <p:cNvPr id="50181" name="Content Placeholder 6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Taxpayer presents W-2 that qualifies as Medicaid waiver payments</a:t>
            </a:r>
          </a:p>
          <a:p>
            <a:pPr lvl="1"/>
            <a:r>
              <a:rPr lang="en-US" altLang="en-US" dirty="0" smtClean="0"/>
              <a:t>It </a:t>
            </a:r>
            <a:r>
              <a:rPr lang="en-US" altLang="en-US" i="1" dirty="0" smtClean="0"/>
              <a:t>must</a:t>
            </a:r>
            <a:r>
              <a:rPr lang="en-US" altLang="en-US" dirty="0" smtClean="0"/>
              <a:t> be excluded</a:t>
            </a:r>
          </a:p>
          <a:p>
            <a:r>
              <a:rPr lang="en-US" altLang="en-US" dirty="0" smtClean="0"/>
              <a:t>First, enter information from W-2 as normal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7696200" y="369165"/>
            <a:ext cx="822325" cy="822325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54</a:t>
            </a:fld>
            <a:endParaRPr lang="en-US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Medicare Waiver Payments Reported on W-2</a:t>
            </a:r>
            <a:endParaRPr lang="en-US" dirty="0"/>
          </a:p>
        </p:txBody>
      </p:sp>
      <p:sp>
        <p:nvSpPr>
          <p:cNvPr id="50181" name="Content Placeholder 6"/>
          <p:cNvSpPr>
            <a:spLocks noGrp="1"/>
          </p:cNvSpPr>
          <p:nvPr>
            <p:ph sz="quarter" idx="12"/>
          </p:nvPr>
        </p:nvSpPr>
        <p:spPr>
          <a:xfrm>
            <a:off x="628650" y="2122092"/>
            <a:ext cx="7869654" cy="3897708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Click Line 21 in Summary/Print </a:t>
            </a:r>
          </a:p>
          <a:p>
            <a:pPr lvl="1"/>
            <a:r>
              <a:rPr lang="en-US" altLang="en-US" dirty="0" smtClean="0"/>
              <a:t>Takes you to Less Common Income</a:t>
            </a:r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smtClean="0"/>
              <a:t>Click Other Inc. Not Elsewhere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7696200" y="369165"/>
            <a:ext cx="822325" cy="822325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34" y="3542234"/>
            <a:ext cx="7944959" cy="10574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55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44304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Medicare Waiver Payments Reported on W-2</a:t>
            </a:r>
            <a:endParaRPr lang="en-US" dirty="0"/>
          </a:p>
        </p:txBody>
      </p:sp>
      <p:sp>
        <p:nvSpPr>
          <p:cNvPr id="50181" name="Content Placeholder 6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Enter in Other Income as NEGATIVE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Use prisoner income to reduce earned income until TaxSlayer production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7696200" y="369165"/>
            <a:ext cx="822325" cy="822325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520" y="2657136"/>
            <a:ext cx="8306959" cy="15527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56</a:t>
            </a:fld>
            <a:endParaRPr lang="en-US" altLang="en-US" dirty="0"/>
          </a:p>
        </p:txBody>
      </p:sp>
      <p:sp>
        <p:nvSpPr>
          <p:cNvPr id="13" name="Oval Callout 12"/>
          <p:cNvSpPr/>
          <p:nvPr/>
        </p:nvSpPr>
        <p:spPr>
          <a:xfrm>
            <a:off x="4945711" y="2925760"/>
            <a:ext cx="2902889" cy="2133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issue #485 – earned income for CDC is not reduced. - </a:t>
            </a:r>
            <a:r>
              <a:rPr lang="en-US" dirty="0" err="1" smtClean="0"/>
              <a:t>lsa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880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Review – </a:t>
            </a:r>
            <a:br>
              <a:rPr lang="en-US" dirty="0" smtClean="0"/>
            </a:br>
            <a:r>
              <a:rPr lang="en-US" dirty="0" smtClean="0"/>
              <a:t>Wages Line 7</a:t>
            </a:r>
            <a:endParaRPr lang="en-US" dirty="0"/>
          </a:p>
        </p:txBody>
      </p:sp>
      <p:sp>
        <p:nvSpPr>
          <p:cNvPr id="50179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Verify all W-2 data has been input correctly</a:t>
            </a:r>
          </a:p>
          <a:p>
            <a:pPr lvl="1"/>
            <a:r>
              <a:rPr lang="en-US" altLang="en-US" dirty="0" smtClean="0"/>
              <a:t>Employer Identification Number (EIN)</a:t>
            </a:r>
          </a:p>
          <a:p>
            <a:pPr lvl="1"/>
            <a:r>
              <a:rPr lang="en-US" altLang="en-US" dirty="0" smtClean="0"/>
              <a:t>Employer name</a:t>
            </a:r>
          </a:p>
          <a:p>
            <a:pPr lvl="1"/>
            <a:r>
              <a:rPr lang="en-US" altLang="en-US" dirty="0" smtClean="0"/>
              <a:t>Employer address</a:t>
            </a:r>
          </a:p>
          <a:p>
            <a:pPr lvl="1"/>
            <a:r>
              <a:rPr lang="en-US" altLang="en-US" dirty="0" smtClean="0"/>
              <a:t>Social Security/Medicare amounts</a:t>
            </a:r>
          </a:p>
          <a:p>
            <a:pPr lvl="1"/>
            <a:r>
              <a:rPr lang="en-US" altLang="en-US" dirty="0" smtClean="0"/>
              <a:t>All box 12 items</a:t>
            </a:r>
          </a:p>
          <a:p>
            <a:pPr lvl="1"/>
            <a:r>
              <a:rPr lang="en-US" altLang="en-US" dirty="0" smtClean="0"/>
              <a:t>Stat employee/retirement/3rd party sick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72" y="381000"/>
            <a:ext cx="1227138" cy="1023938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57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Review – Wages Line 7</a:t>
            </a:r>
            <a:endParaRPr lang="en-US" dirty="0"/>
          </a:p>
        </p:txBody>
      </p:sp>
      <p:sp>
        <p:nvSpPr>
          <p:cNvPr id="52227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Confirm Line 7 has all that it should have</a:t>
            </a:r>
          </a:p>
          <a:p>
            <a:pPr lvl="1"/>
            <a:r>
              <a:rPr lang="en-US" altLang="en-US" dirty="0" smtClean="0"/>
              <a:t>How many jobs or W-2s? </a:t>
            </a:r>
          </a:p>
          <a:p>
            <a:pPr lvl="2"/>
            <a:r>
              <a:rPr lang="en-US" altLang="en-US" dirty="0" smtClean="0"/>
              <a:t>Per Intake/Interview/QR form</a:t>
            </a:r>
          </a:p>
          <a:p>
            <a:pPr lvl="2"/>
            <a:r>
              <a:rPr lang="en-US" altLang="en-US" dirty="0" smtClean="0"/>
              <a:t>In return</a:t>
            </a:r>
          </a:p>
          <a:p>
            <a:pPr lvl="1"/>
            <a:r>
              <a:rPr lang="en-US" altLang="en-US" dirty="0" smtClean="0"/>
              <a:t>Compare to prior year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58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Review – Wages Line 7</a:t>
            </a:r>
            <a:endParaRPr lang="en-US" dirty="0"/>
          </a:p>
        </p:txBody>
      </p:sp>
      <p:sp>
        <p:nvSpPr>
          <p:cNvPr id="53251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After all other aspects of return are done, confirm Line 7 is complete</a:t>
            </a:r>
          </a:p>
          <a:p>
            <a:pPr lvl="1"/>
            <a:r>
              <a:rPr lang="en-US" altLang="en-US" dirty="0" smtClean="0"/>
              <a:t>Tips from Form 4137</a:t>
            </a:r>
          </a:p>
          <a:p>
            <a:pPr lvl="1"/>
            <a:r>
              <a:rPr lang="en-US" altLang="en-US" dirty="0" smtClean="0"/>
              <a:t>Household worker income</a:t>
            </a:r>
          </a:p>
          <a:p>
            <a:pPr lvl="1"/>
            <a:r>
              <a:rPr lang="en-US" altLang="en-US" dirty="0" smtClean="0"/>
              <a:t>Disability pension</a:t>
            </a:r>
          </a:p>
          <a:p>
            <a:pPr lvl="1"/>
            <a:r>
              <a:rPr lang="en-US" altLang="en-US" dirty="0" smtClean="0"/>
              <a:t>Taxable scholarships</a:t>
            </a:r>
          </a:p>
          <a:p>
            <a:pPr lvl="1"/>
            <a:endParaRPr lang="en-US" alt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59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What’s Out of Scope on W-2?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With W-2 in hand determine if out of scope:</a:t>
            </a:r>
          </a:p>
          <a:p>
            <a:r>
              <a:rPr lang="en-US" altLang="en-US" dirty="0" smtClean="0"/>
              <a:t>Box 12 </a:t>
            </a:r>
          </a:p>
          <a:p>
            <a:pPr lvl="1"/>
            <a:r>
              <a:rPr lang="en-US" altLang="en-US" dirty="0" smtClean="0"/>
              <a:t>Code R – Archer Medical Savings Acct (MSA)</a:t>
            </a:r>
          </a:p>
          <a:p>
            <a:pPr lvl="1"/>
            <a:r>
              <a:rPr lang="en-US" altLang="en-US" dirty="0" smtClean="0"/>
              <a:t>Code T – adoption benefits</a:t>
            </a:r>
          </a:p>
          <a:p>
            <a:pPr lvl="1"/>
            <a:r>
              <a:rPr lang="en-US" altLang="en-US" dirty="0" smtClean="0"/>
              <a:t>Code Q – nontaxable combat </a:t>
            </a:r>
            <a:br>
              <a:rPr lang="en-US" altLang="en-US" dirty="0" smtClean="0"/>
            </a:br>
            <a:r>
              <a:rPr lang="en-US" altLang="en-US" dirty="0" smtClean="0"/>
              <a:t>pay (unless certified for Military)</a:t>
            </a:r>
          </a:p>
          <a:p>
            <a:pPr lvl="1"/>
            <a:r>
              <a:rPr lang="en-US" altLang="en-US" dirty="0" smtClean="0"/>
              <a:t>Code W – employer contribution </a:t>
            </a:r>
            <a:br>
              <a:rPr lang="en-US" altLang="en-US" dirty="0" smtClean="0"/>
            </a:br>
            <a:r>
              <a:rPr lang="en-US" altLang="en-US" dirty="0" smtClean="0"/>
              <a:t>to Health Savings Acct (unless </a:t>
            </a:r>
            <a:br>
              <a:rPr lang="en-US" altLang="en-US" dirty="0" smtClean="0"/>
            </a:br>
            <a:r>
              <a:rPr lang="en-US" altLang="en-US" dirty="0" smtClean="0"/>
              <a:t>certified for HSA)</a:t>
            </a:r>
          </a:p>
          <a:p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930" t="6666" r="5122" b="16666"/>
          <a:stretch/>
        </p:blipFill>
        <p:spPr>
          <a:xfrm>
            <a:off x="6553201" y="3657600"/>
            <a:ext cx="2286000" cy="17526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Review – Wages Line 7</a:t>
            </a:r>
            <a:endParaRPr lang="en-US" dirty="0"/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Confirm any amounts on line 7 that are not earned income</a:t>
            </a:r>
          </a:p>
          <a:p>
            <a:pPr lvl="1"/>
            <a:r>
              <a:rPr lang="en-US" altLang="en-US" dirty="0" smtClean="0"/>
              <a:t>Prisoner income</a:t>
            </a:r>
          </a:p>
          <a:p>
            <a:pPr lvl="1"/>
            <a:r>
              <a:rPr lang="en-US" altLang="en-US" dirty="0" smtClean="0"/>
              <a:t>Excluded Medicaid waiver payments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60</a:t>
            </a:fld>
            <a:endParaRPr lang="en-US" altLang="en-US" dirty="0"/>
          </a:p>
        </p:txBody>
      </p:sp>
      <p:sp>
        <p:nvSpPr>
          <p:cNvPr id="6" name="Oval Callout 5"/>
          <p:cNvSpPr/>
          <p:nvPr/>
        </p:nvSpPr>
        <p:spPr>
          <a:xfrm>
            <a:off x="4945711" y="2925760"/>
            <a:ext cx="2902889" cy="2133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issue #485 – earned income for CDC is not reduced. - </a:t>
            </a:r>
            <a:r>
              <a:rPr lang="en-US" dirty="0" err="1" smtClean="0"/>
              <a:t>lsa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Review – Wages Line 7 </a:t>
            </a:r>
            <a:endParaRPr lang="en-US" dirty="0"/>
          </a:p>
        </p:txBody>
      </p:sp>
      <p:sp>
        <p:nvSpPr>
          <p:cNvPr id="64515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 smtClean="0"/>
              <a:t>Wage income may trigger other aspects in return</a:t>
            </a:r>
          </a:p>
          <a:p>
            <a:pPr lvl="1"/>
            <a:r>
              <a:rPr lang="en-US" altLang="en-US" dirty="0" smtClean="0"/>
              <a:t>Proceed methodically through each</a:t>
            </a:r>
          </a:p>
          <a:p>
            <a:pPr lvl="1"/>
            <a:r>
              <a:rPr lang="en-US" altLang="en-US" dirty="0" smtClean="0"/>
              <a:t>e.g. IRA contributions or deductions, retirement saving credit, EIC </a:t>
            </a:r>
          </a:p>
          <a:p>
            <a:r>
              <a:rPr lang="en-US" altLang="en-US" dirty="0" smtClean="0"/>
              <a:t>All will be covered in separate lessons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61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Taxpayer </a:t>
            </a:r>
            <a:r>
              <a:rPr lang="en-US" dirty="0" smtClean="0"/>
              <a:t>Summary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Wages Line 7 </a:t>
            </a:r>
            <a:endParaRPr lang="en-US" dirty="0"/>
          </a:p>
        </p:txBody>
      </p:sp>
      <p:sp>
        <p:nvSpPr>
          <p:cNvPr id="56323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When return is done, revisit</a:t>
            </a:r>
          </a:p>
          <a:p>
            <a:r>
              <a:rPr lang="en-US" altLang="en-US" dirty="0" smtClean="0"/>
              <a:t>Is withholding too high? Too low?</a:t>
            </a:r>
          </a:p>
          <a:p>
            <a:pPr lvl="1"/>
            <a:r>
              <a:rPr lang="en-US" altLang="en-US" dirty="0" smtClean="0"/>
              <a:t>Can change using W-4</a:t>
            </a:r>
          </a:p>
          <a:p>
            <a:pPr lvl="1"/>
            <a:r>
              <a:rPr lang="en-US" altLang="en-US" dirty="0" smtClean="0"/>
              <a:t>May need state “W-4” form, too</a:t>
            </a:r>
          </a:p>
          <a:p>
            <a:pPr marL="569913" lvl="1" indent="0">
              <a:buNone/>
            </a:pPr>
            <a:r>
              <a:rPr lang="en-US" altLang="en-US" dirty="0" smtClean="0"/>
              <a:t>(W-4 not available in TaxSlayer)</a:t>
            </a:r>
          </a:p>
          <a:p>
            <a:endParaRPr lang="en-US" altLang="en-US" dirty="0" smtClean="0"/>
          </a:p>
        </p:txBody>
      </p:sp>
      <p:pic>
        <p:nvPicPr>
          <p:cNvPr id="5632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894" y="381000"/>
            <a:ext cx="1018106" cy="79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7693025" y="354628"/>
            <a:ext cx="822325" cy="822325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62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78561" y="2376598"/>
            <a:ext cx="2960039" cy="914400"/>
          </a:xfrm>
          <a:effectLst>
            <a:outerShdw blurRad="152400" dist="317500" dir="5400000" sx="90000" sy="-19000" rotWithShape="0">
              <a:schemeClr val="accent2">
                <a:lumMod val="75000"/>
                <a:alpha val="15000"/>
              </a:scheme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Comments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590800" y="4118403"/>
            <a:ext cx="302895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Questions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- Wages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962400"/>
            <a:ext cx="859536" cy="1446756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1909713"/>
            <a:ext cx="685800" cy="1522780"/>
          </a:xfrm>
          <a:prstGeom prst="rect">
            <a:avLst/>
          </a:prstGeom>
          <a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C9A66D-0740-46AE-AF28-7DC40DFC1B92}" type="slidenum">
              <a:rPr lang="en-US" altLang="en-US" smtClean="0"/>
              <a:pPr/>
              <a:t>63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55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What’s Out of Scope on W-2</a:t>
            </a:r>
            <a:r>
              <a:rPr lang="en-US" altLang="en-US" dirty="0" smtClean="0"/>
              <a:t>? (cont.)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Ministers/church workers (special tax rules)</a:t>
            </a:r>
          </a:p>
          <a:p>
            <a:r>
              <a:rPr lang="en-US" altLang="en-US" dirty="0" smtClean="0"/>
              <a:t>Very high income that is subject to the additional Medicare tax</a:t>
            </a:r>
          </a:p>
          <a:p>
            <a:pPr lvl="1"/>
            <a:r>
              <a:rPr lang="en-US" altLang="en-US" dirty="0" smtClean="0"/>
              <a:t>MFJ: $250,000</a:t>
            </a:r>
          </a:p>
          <a:p>
            <a:pPr lvl="1"/>
            <a:r>
              <a:rPr lang="en-US" altLang="en-US" dirty="0" smtClean="0"/>
              <a:t>MFS: $125,000</a:t>
            </a:r>
          </a:p>
          <a:p>
            <a:pPr lvl="1"/>
            <a:r>
              <a:rPr lang="en-US" altLang="en-US" dirty="0" smtClean="0"/>
              <a:t>S, HoH or QW: $200,000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dirty="0" smtClean="0"/>
              <a:t>Entering W-2 Income</a:t>
            </a:r>
            <a:endParaRPr lang="en-US" altLang="en-US" sz="22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Options to enter wage income in TaxSlayer</a:t>
            </a:r>
            <a:endParaRPr lang="en-US" altLang="en-US" dirty="0" smtClean="0">
              <a:solidFill>
                <a:srgbClr val="0000FF"/>
              </a:solidFill>
            </a:endParaRPr>
          </a:p>
          <a:p>
            <a:pPr lvl="1" eaLnBrk="1" hangingPunct="1"/>
            <a:r>
              <a:rPr lang="en-US" altLang="en-US" dirty="0" smtClean="0"/>
              <a:t>Quick File / Taxpayer Profile </a:t>
            </a:r>
            <a:endParaRPr lang="en-US" altLang="en-US" u="sng" dirty="0"/>
          </a:p>
          <a:p>
            <a:pPr lvl="1" eaLnBrk="1" hangingPunct="1"/>
            <a:r>
              <a:rPr lang="en-US" altLang="en-US" dirty="0" smtClean="0"/>
              <a:t>Form search box</a:t>
            </a:r>
          </a:p>
          <a:p>
            <a:pPr lvl="1" eaLnBrk="1" hangingPunct="1"/>
            <a:r>
              <a:rPr lang="en-US" altLang="en-US" dirty="0" smtClean="0"/>
              <a:t>Link from Summary/Print 1040 view line 7</a:t>
            </a:r>
          </a:p>
        </p:txBody>
      </p:sp>
      <p:pic>
        <p:nvPicPr>
          <p:cNvPr id="1639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945" y="362358"/>
            <a:ext cx="990600" cy="94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505" y="3906380"/>
            <a:ext cx="6970296" cy="23420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to W2 Input Screen</a:t>
            </a:r>
            <a:br>
              <a:rPr lang="en-US" dirty="0" smtClean="0"/>
            </a:br>
            <a:r>
              <a:rPr lang="en-US" dirty="0" smtClean="0"/>
              <a:t>in Quick File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28650" y="1828800"/>
            <a:ext cx="7869654" cy="2168735"/>
          </a:xfrm>
        </p:spPr>
        <p:txBody>
          <a:bodyPr>
            <a:normAutofit/>
          </a:bodyPr>
          <a:lstStyle/>
          <a:p>
            <a:r>
              <a:rPr lang="en-US" dirty="0" smtClean="0"/>
              <a:t>Enter W2 in search box</a:t>
            </a:r>
          </a:p>
          <a:p>
            <a:r>
              <a:rPr lang="en-US" dirty="0" smtClean="0"/>
              <a:t>Click on W-2 Wages and Salaries</a:t>
            </a:r>
          </a:p>
          <a:p>
            <a:r>
              <a:rPr lang="en-US" dirty="0" smtClean="0"/>
              <a:t>TaxSlayer adds to form list</a:t>
            </a:r>
          </a:p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019800" y="4953000"/>
            <a:ext cx="1905000" cy="990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33400" y="5257800"/>
            <a:ext cx="421105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5123" y="5562600"/>
            <a:ext cx="421105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98695" y="5181600"/>
            <a:ext cx="421105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- TY2016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39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TTC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~NTTC 2016 Template.potx" id="{30F31F80-841A-4692-9C16-96298E5C3365}" vid="{A1287FF5-2D37-48D3-BB4A-79C7722276E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NTTC 2016 PPT Template</Template>
  <TotalTime>0</TotalTime>
  <Words>3543</Words>
  <Application>Microsoft Office PowerPoint</Application>
  <PresentationFormat>On-screen Show (4:3)</PresentationFormat>
  <Paragraphs>572</Paragraphs>
  <Slides>63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Verdana</vt:lpstr>
      <vt:lpstr>Wingdings</vt:lpstr>
      <vt:lpstr>NTTC</vt:lpstr>
      <vt:lpstr>Wages</vt:lpstr>
      <vt:lpstr>Wages – The Interview </vt:lpstr>
      <vt:lpstr>The Interview – A Conversation</vt:lpstr>
      <vt:lpstr>Entering W-2</vt:lpstr>
      <vt:lpstr>Interview: Missing W-2</vt:lpstr>
      <vt:lpstr>What’s Out of Scope on W-2?</vt:lpstr>
      <vt:lpstr>What’s Out of Scope on W-2? (cont.)</vt:lpstr>
      <vt:lpstr>Entering W-2 Income</vt:lpstr>
      <vt:lpstr>Getting to W2 Input Screen in Quick File</vt:lpstr>
      <vt:lpstr>Getting to W2 Input Screen in Main Menu Form Search Box</vt:lpstr>
      <vt:lpstr>Getting to W2 Input Screen  Line 7 Link Method</vt:lpstr>
      <vt:lpstr>Entering W-2</vt:lpstr>
      <vt:lpstr>Entering W-2</vt:lpstr>
      <vt:lpstr>Entering W-2</vt:lpstr>
      <vt:lpstr>Entering W-2</vt:lpstr>
      <vt:lpstr>ITIN* Returns</vt:lpstr>
      <vt:lpstr>Entering W-2</vt:lpstr>
      <vt:lpstr>Entering W-2</vt:lpstr>
      <vt:lpstr>W-2 Box 12 or 14 Codes</vt:lpstr>
      <vt:lpstr>W-2 Box 14</vt:lpstr>
      <vt:lpstr>W-2 Box 12 codes</vt:lpstr>
      <vt:lpstr>Adding W-2 Boxes 12 and 14</vt:lpstr>
      <vt:lpstr>W-2 – Box 13</vt:lpstr>
      <vt:lpstr>W-2 – Box 13</vt:lpstr>
      <vt:lpstr>W-2 Warnings</vt:lpstr>
      <vt:lpstr>Substitute W-2</vt:lpstr>
      <vt:lpstr>Substitute W-2</vt:lpstr>
      <vt:lpstr>Substitute W-2 – Form 4852</vt:lpstr>
      <vt:lpstr>Entering -0- Wage W-2 Special Situation</vt:lpstr>
      <vt:lpstr>Entering -0- Wage W-2 Special Situation cont.</vt:lpstr>
      <vt:lpstr>Need to add another W-2?</vt:lpstr>
      <vt:lpstr>Entering W-2</vt:lpstr>
      <vt:lpstr>W-2 Tips</vt:lpstr>
      <vt:lpstr>W-2 Social Security Tips</vt:lpstr>
      <vt:lpstr>W-2 Allocated Tips</vt:lpstr>
      <vt:lpstr>W-2 Allocated Tips</vt:lpstr>
      <vt:lpstr>W-2 Allocated Tips</vt:lpstr>
      <vt:lpstr>W-2 Allocated Tips</vt:lpstr>
      <vt:lpstr>W-2 Unreported  Tip Income</vt:lpstr>
      <vt:lpstr>W-2 Tips $20 Rule</vt:lpstr>
      <vt:lpstr>Other Line 7 Wage  Income / Adjustment</vt:lpstr>
      <vt:lpstr>Other Line 7 Wage Income/Adjustment</vt:lpstr>
      <vt:lpstr>Other Line 7 Wage Income</vt:lpstr>
      <vt:lpstr>Taxable Scholarship or Grant  Not on W-2</vt:lpstr>
      <vt:lpstr>Taxable Scholarship or  Grant Not on W-2</vt:lpstr>
      <vt:lpstr>Household Employee  Income Not on W-2</vt:lpstr>
      <vt:lpstr>Household Employee  Income Not on W-2</vt:lpstr>
      <vt:lpstr>Household Employee  Income Not on W-2</vt:lpstr>
      <vt:lpstr>Prisoner Earned Income</vt:lpstr>
      <vt:lpstr>Prisoner Earned Income</vt:lpstr>
      <vt:lpstr>Prisoner Earned Income</vt:lpstr>
      <vt:lpstr>Prisoner Earned Income Example</vt:lpstr>
      <vt:lpstr>Other Line 7 Income</vt:lpstr>
      <vt:lpstr>Medicare Waiver Payments Reported on W-2</vt:lpstr>
      <vt:lpstr>Medicare Waiver Payments Reported on W-2</vt:lpstr>
      <vt:lpstr>Medicare Waiver Payments Reported on W-2</vt:lpstr>
      <vt:lpstr>Quality Review –  Wages Line 7</vt:lpstr>
      <vt:lpstr>Quality Review – Wages Line 7</vt:lpstr>
      <vt:lpstr>Quality Review – Wages Line 7</vt:lpstr>
      <vt:lpstr>Quality Review – Wages Line 7</vt:lpstr>
      <vt:lpstr>Quality Review – Wages Line 7 </vt:lpstr>
      <vt:lpstr>Taxpayer Summary  Wages Line 7 </vt:lpstr>
      <vt:lpstr>Income - Wages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2013-11-07T01:43:15Z</dcterms:created>
  <dcterms:modified xsi:type="dcterms:W3CDTF">2016-12-15T02:21:25Z</dcterms:modified>
</cp:coreProperties>
</file>